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62" r:id="rId3"/>
    <p:sldId id="280" r:id="rId4"/>
    <p:sldId id="281" r:id="rId5"/>
    <p:sldId id="282" r:id="rId6"/>
    <p:sldId id="283" r:id="rId7"/>
    <p:sldId id="284" r:id="rId8"/>
    <p:sldId id="274" r:id="rId9"/>
    <p:sldId id="267" r:id="rId10"/>
    <p:sldId id="268" r:id="rId11"/>
    <p:sldId id="269" r:id="rId12"/>
    <p:sldId id="285" r:id="rId13"/>
    <p:sldId id="286" r:id="rId14"/>
    <p:sldId id="287" r:id="rId15"/>
    <p:sldId id="272" r:id="rId16"/>
    <p:sldId id="264" r:id="rId17"/>
    <p:sldId id="263" r:id="rId18"/>
    <p:sldId id="257" r:id="rId19"/>
    <p:sldId id="265" r:id="rId20"/>
    <p:sldId id="258" r:id="rId21"/>
    <p:sldId id="259" r:id="rId22"/>
    <p:sldId id="261" r:id="rId23"/>
    <p:sldId id="260" r:id="rId24"/>
    <p:sldId id="273" r:id="rId25"/>
    <p:sldId id="278" r:id="rId26"/>
    <p:sldId id="277" r:id="rId27"/>
    <p:sldId id="276" r:id="rId28"/>
    <p:sldId id="275" r:id="rId29"/>
    <p:sldId id="279" r:id="rId30"/>
    <p:sldId id="315" r:id="rId31"/>
    <p:sldId id="314" r:id="rId32"/>
    <p:sldId id="313" r:id="rId33"/>
    <p:sldId id="312" r:id="rId34"/>
    <p:sldId id="311" r:id="rId35"/>
    <p:sldId id="310" r:id="rId36"/>
    <p:sldId id="309" r:id="rId37"/>
    <p:sldId id="308" r:id="rId38"/>
    <p:sldId id="307" r:id="rId39"/>
    <p:sldId id="298" r:id="rId40"/>
    <p:sldId id="291" r:id="rId41"/>
    <p:sldId id="290" r:id="rId42"/>
    <p:sldId id="316" r:id="rId43"/>
    <p:sldId id="317" r:id="rId44"/>
  </p:sldIdLst>
  <p:sldSz cx="9144000" cy="6858000" type="screen4x3"/>
  <p:notesSz cx="6858000" cy="1752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D26E1E-5DC3-4130-90D9-E882E5DB7837}" v="1" dt="2019-01-25T05:54:05.289"/>
    <p1510:client id="{13E1A58E-3651-4D60-8155-9A77F50FE27C}" v="11" dt="2019-01-28T22:11:15.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438" autoAdjust="0"/>
  </p:normalViewPr>
  <p:slideViewPr>
    <p:cSldViewPr snapToGrid="0" snapToObjects="1">
      <p:cViewPr varScale="1">
        <p:scale>
          <a:sx n="77" d="100"/>
          <a:sy n="77"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orey" userId="1b70657e2c76a4b1" providerId="Windows Live" clId="Web-{13E1A58E-3651-4D60-8155-9A77F50FE27C}"/>
    <pc:docChg chg="addSld delSld modSld sldOrd">
      <pc:chgData name="Robert Morey" userId="1b70657e2c76a4b1" providerId="Windows Live" clId="Web-{13E1A58E-3651-4D60-8155-9A77F50FE27C}" dt="2019-01-29T01:10:05.433" v="128"/>
      <pc:docMkLst>
        <pc:docMk/>
      </pc:docMkLst>
      <pc:sldChg chg="addSp modSp">
        <pc:chgData name="Robert Morey" userId="1b70657e2c76a4b1" providerId="Windows Live" clId="Web-{13E1A58E-3651-4D60-8155-9A77F50FE27C}" dt="2019-01-27T08:34:41.088" v="25" actId="1076"/>
        <pc:sldMkLst>
          <pc:docMk/>
          <pc:sldMk cId="1208622183" sldId="274"/>
        </pc:sldMkLst>
        <pc:spChg chg="add mod">
          <ac:chgData name="Robert Morey" userId="1b70657e2c76a4b1" providerId="Windows Live" clId="Web-{13E1A58E-3651-4D60-8155-9A77F50FE27C}" dt="2019-01-27T08:33:18.634" v="18"/>
          <ac:spMkLst>
            <pc:docMk/>
            <pc:sldMk cId="1208622183" sldId="274"/>
            <ac:spMk id="5" creationId="{7C4EE9F8-A02B-4D8A-857C-90323DA59262}"/>
          </ac:spMkLst>
        </pc:spChg>
        <pc:spChg chg="mod">
          <ac:chgData name="Robert Morey" userId="1b70657e2c76a4b1" providerId="Windows Live" clId="Web-{13E1A58E-3651-4D60-8155-9A77F50FE27C}" dt="2019-01-27T08:34:34.994" v="23" actId="1076"/>
          <ac:spMkLst>
            <pc:docMk/>
            <pc:sldMk cId="1208622183" sldId="274"/>
            <ac:spMk id="6" creationId="{C48A9D7A-9CC3-4ACB-9746-551D99839638}"/>
          </ac:spMkLst>
        </pc:spChg>
        <pc:picChg chg="mod">
          <ac:chgData name="Robert Morey" userId="1b70657e2c76a4b1" providerId="Windows Live" clId="Web-{13E1A58E-3651-4D60-8155-9A77F50FE27C}" dt="2019-01-27T08:30:12.850" v="2" actId="1076"/>
          <ac:picMkLst>
            <pc:docMk/>
            <pc:sldMk cId="1208622183" sldId="274"/>
            <ac:picMk id="2" creationId="{7479FDD6-7733-4E06-B9ED-801391A056C2}"/>
          </ac:picMkLst>
        </pc:picChg>
        <pc:picChg chg="add mod">
          <ac:chgData name="Robert Morey" userId="1b70657e2c76a4b1" providerId="Windows Live" clId="Web-{13E1A58E-3651-4D60-8155-9A77F50FE27C}" dt="2019-01-27T08:34:41.072" v="24" actId="1076"/>
          <ac:picMkLst>
            <pc:docMk/>
            <pc:sldMk cId="1208622183" sldId="274"/>
            <ac:picMk id="3" creationId="{2BD7BC42-93DF-4A88-9DB5-2868679DFE18}"/>
          </ac:picMkLst>
        </pc:picChg>
        <pc:picChg chg="add mod">
          <ac:chgData name="Robert Morey" userId="1b70657e2c76a4b1" providerId="Windows Live" clId="Web-{13E1A58E-3651-4D60-8155-9A77F50FE27C}" dt="2019-01-27T08:34:41.088" v="25" actId="1076"/>
          <ac:picMkLst>
            <pc:docMk/>
            <pc:sldMk cId="1208622183" sldId="274"/>
            <ac:picMk id="7" creationId="{C413469E-0C22-4359-9111-69950CE884C6}"/>
          </ac:picMkLst>
        </pc:picChg>
      </pc:sldChg>
      <pc:sldChg chg="new del ord">
        <pc:chgData name="Robert Morey" userId="1b70657e2c76a4b1" providerId="Windows Live" clId="Web-{13E1A58E-3651-4D60-8155-9A77F50FE27C}" dt="2019-01-29T01:09:30.479" v="127"/>
        <pc:sldMkLst>
          <pc:docMk/>
          <pc:sldMk cId="3261601551" sldId="288"/>
        </pc:sldMkLst>
      </pc:sldChg>
      <pc:sldChg chg="add del">
        <pc:chgData name="Robert Morey" userId="1b70657e2c76a4b1" providerId="Windows Live" clId="Web-{13E1A58E-3651-4D60-8155-9A77F50FE27C}" dt="2019-01-28T22:09:26.719" v="110"/>
        <pc:sldMkLst>
          <pc:docMk/>
          <pc:sldMk cId="3944224461" sldId="289"/>
        </pc:sldMkLst>
      </pc:sldChg>
      <pc:sldChg chg="modSp add">
        <pc:chgData name="Robert Morey" userId="1b70657e2c76a4b1" providerId="Windows Live" clId="Web-{13E1A58E-3651-4D60-8155-9A77F50FE27C}" dt="2019-01-28T22:09:12.188" v="109" actId="1076"/>
        <pc:sldMkLst>
          <pc:docMk/>
          <pc:sldMk cId="268662252" sldId="290"/>
        </pc:sldMkLst>
        <pc:spChg chg="mod">
          <ac:chgData name="Robert Morey" userId="1b70657e2c76a4b1" providerId="Windows Live" clId="Web-{13E1A58E-3651-4D60-8155-9A77F50FE27C}" dt="2019-01-28T22:07:59.813" v="103" actId="1076"/>
          <ac:spMkLst>
            <pc:docMk/>
            <pc:sldMk cId="268662252" sldId="290"/>
            <ac:spMk id="482" creationId="{00000000-0000-0000-0000-000000000000}"/>
          </ac:spMkLst>
        </pc:spChg>
        <pc:spChg chg="mod">
          <ac:chgData name="Robert Morey" userId="1b70657e2c76a4b1" providerId="Windows Live" clId="Web-{13E1A58E-3651-4D60-8155-9A77F50FE27C}" dt="2019-01-28T22:09:03.813" v="108" actId="1076"/>
          <ac:spMkLst>
            <pc:docMk/>
            <pc:sldMk cId="268662252" sldId="290"/>
            <ac:spMk id="483" creationId="{00000000-0000-0000-0000-000000000000}"/>
          </ac:spMkLst>
        </pc:spChg>
        <pc:spChg chg="mod">
          <ac:chgData name="Robert Morey" userId="1b70657e2c76a4b1" providerId="Windows Live" clId="Web-{13E1A58E-3651-4D60-8155-9A77F50FE27C}" dt="2019-01-28T22:09:12.188" v="109" actId="1076"/>
          <ac:spMkLst>
            <pc:docMk/>
            <pc:sldMk cId="268662252" sldId="290"/>
            <ac:spMk id="484" creationId="{00000000-0000-0000-0000-000000000000}"/>
          </ac:spMkLst>
        </pc:spChg>
      </pc:sldChg>
      <pc:sldChg chg="modSp add">
        <pc:chgData name="Robert Morey" userId="1b70657e2c76a4b1" providerId="Windows Live" clId="Web-{13E1A58E-3651-4D60-8155-9A77F50FE27C}" dt="2019-01-28T22:07:05.344" v="99" actId="1076"/>
        <pc:sldMkLst>
          <pc:docMk/>
          <pc:sldMk cId="2944919291" sldId="291"/>
        </pc:sldMkLst>
        <pc:spChg chg="mod">
          <ac:chgData name="Robert Morey" userId="1b70657e2c76a4b1" providerId="Windows Live" clId="Web-{13E1A58E-3651-4D60-8155-9A77F50FE27C}" dt="2019-01-28T22:07:05.344" v="99" actId="1076"/>
          <ac:spMkLst>
            <pc:docMk/>
            <pc:sldMk cId="2944919291" sldId="291"/>
            <ac:spMk id="460" creationId="{00000000-0000-0000-0000-000000000000}"/>
          </ac:spMkLst>
        </pc:spChg>
      </pc:sldChg>
      <pc:sldChg chg="add del">
        <pc:chgData name="Robert Morey" userId="1b70657e2c76a4b1" providerId="Windows Live" clId="Web-{13E1A58E-3651-4D60-8155-9A77F50FE27C}" dt="2019-01-28T22:06:52.782" v="98"/>
        <pc:sldMkLst>
          <pc:docMk/>
          <pc:sldMk cId="3834848274" sldId="292"/>
        </pc:sldMkLst>
      </pc:sldChg>
      <pc:sldChg chg="add del">
        <pc:chgData name="Robert Morey" userId="1b70657e2c76a4b1" providerId="Windows Live" clId="Web-{13E1A58E-3651-4D60-8155-9A77F50FE27C}" dt="2019-01-28T22:06:51.797" v="97"/>
        <pc:sldMkLst>
          <pc:docMk/>
          <pc:sldMk cId="1209245041" sldId="293"/>
        </pc:sldMkLst>
      </pc:sldChg>
      <pc:sldChg chg="add del">
        <pc:chgData name="Robert Morey" userId="1b70657e2c76a4b1" providerId="Windows Live" clId="Web-{13E1A58E-3651-4D60-8155-9A77F50FE27C}" dt="2019-01-28T22:06:46.985" v="96"/>
        <pc:sldMkLst>
          <pc:docMk/>
          <pc:sldMk cId="75081585" sldId="294"/>
        </pc:sldMkLst>
      </pc:sldChg>
      <pc:sldChg chg="add del">
        <pc:chgData name="Robert Morey" userId="1b70657e2c76a4b1" providerId="Windows Live" clId="Web-{13E1A58E-3651-4D60-8155-9A77F50FE27C}" dt="2019-01-28T22:06:46.219" v="95"/>
        <pc:sldMkLst>
          <pc:docMk/>
          <pc:sldMk cId="2883344441" sldId="295"/>
        </pc:sldMkLst>
      </pc:sldChg>
      <pc:sldChg chg="add del">
        <pc:chgData name="Robert Morey" userId="1b70657e2c76a4b1" providerId="Windows Live" clId="Web-{13E1A58E-3651-4D60-8155-9A77F50FE27C}" dt="2019-01-28T22:06:45.424" v="94"/>
        <pc:sldMkLst>
          <pc:docMk/>
          <pc:sldMk cId="984122592" sldId="296"/>
        </pc:sldMkLst>
      </pc:sldChg>
      <pc:sldChg chg="add del">
        <pc:chgData name="Robert Morey" userId="1b70657e2c76a4b1" providerId="Windows Live" clId="Web-{13E1A58E-3651-4D60-8155-9A77F50FE27C}" dt="2019-01-28T22:06:44.282" v="93"/>
        <pc:sldMkLst>
          <pc:docMk/>
          <pc:sldMk cId="456714873" sldId="297"/>
        </pc:sldMkLst>
      </pc:sldChg>
      <pc:sldChg chg="modSp add">
        <pc:chgData name="Robert Morey" userId="1b70657e2c76a4b1" providerId="Windows Live" clId="Web-{13E1A58E-3651-4D60-8155-9A77F50FE27C}" dt="2019-01-28T22:05:19.688" v="83" actId="1076"/>
        <pc:sldMkLst>
          <pc:docMk/>
          <pc:sldMk cId="2816682813" sldId="298"/>
        </pc:sldMkLst>
        <pc:spChg chg="mod">
          <ac:chgData name="Robert Morey" userId="1b70657e2c76a4b1" providerId="Windows Live" clId="Web-{13E1A58E-3651-4D60-8155-9A77F50FE27C}" dt="2019-01-28T22:05:19.688" v="83" actId="1076"/>
          <ac:spMkLst>
            <pc:docMk/>
            <pc:sldMk cId="2816682813" sldId="298"/>
            <ac:spMk id="289" creationId="{00000000-0000-0000-0000-000000000000}"/>
          </ac:spMkLst>
        </pc:spChg>
      </pc:sldChg>
      <pc:sldChg chg="add del">
        <pc:chgData name="Robert Morey" userId="1b70657e2c76a4b1" providerId="Windows Live" clId="Web-{13E1A58E-3651-4D60-8155-9A77F50FE27C}" dt="2019-01-28T22:06:30.797" v="92"/>
        <pc:sldMkLst>
          <pc:docMk/>
          <pc:sldMk cId="3123694358" sldId="299"/>
        </pc:sldMkLst>
      </pc:sldChg>
      <pc:sldChg chg="add del">
        <pc:chgData name="Robert Morey" userId="1b70657e2c76a4b1" providerId="Windows Live" clId="Web-{13E1A58E-3651-4D60-8155-9A77F50FE27C}" dt="2019-01-28T22:06:29.190" v="91"/>
        <pc:sldMkLst>
          <pc:docMk/>
          <pc:sldMk cId="3249260615" sldId="300"/>
        </pc:sldMkLst>
      </pc:sldChg>
      <pc:sldChg chg="add del">
        <pc:chgData name="Robert Morey" userId="1b70657e2c76a4b1" providerId="Windows Live" clId="Web-{13E1A58E-3651-4D60-8155-9A77F50FE27C}" dt="2019-01-28T22:06:27.797" v="90"/>
        <pc:sldMkLst>
          <pc:docMk/>
          <pc:sldMk cId="4123549623" sldId="301"/>
        </pc:sldMkLst>
      </pc:sldChg>
      <pc:sldChg chg="modSp add del">
        <pc:chgData name="Robert Morey" userId="1b70657e2c76a4b1" providerId="Windows Live" clId="Web-{13E1A58E-3651-4D60-8155-9A77F50FE27C}" dt="2019-01-28T22:06:26.891" v="89"/>
        <pc:sldMkLst>
          <pc:docMk/>
          <pc:sldMk cId="1027196572" sldId="302"/>
        </pc:sldMkLst>
        <pc:spChg chg="mod">
          <ac:chgData name="Robert Morey" userId="1b70657e2c76a4b1" providerId="Windows Live" clId="Web-{13E1A58E-3651-4D60-8155-9A77F50FE27C}" dt="2019-01-28T22:04:06.828" v="80" actId="1076"/>
          <ac:spMkLst>
            <pc:docMk/>
            <pc:sldMk cId="1027196572" sldId="302"/>
            <ac:spMk id="205" creationId="{00000000-0000-0000-0000-000000000000}"/>
          </ac:spMkLst>
        </pc:spChg>
        <pc:spChg chg="mod">
          <ac:chgData name="Robert Morey" userId="1b70657e2c76a4b1" providerId="Windows Live" clId="Web-{13E1A58E-3651-4D60-8155-9A77F50FE27C}" dt="2019-01-28T22:06:23.641" v="88" actId="14100"/>
          <ac:spMkLst>
            <pc:docMk/>
            <pc:sldMk cId="1027196572" sldId="302"/>
            <ac:spMk id="206" creationId="{00000000-0000-0000-0000-000000000000}"/>
          </ac:spMkLst>
        </pc:spChg>
        <pc:picChg chg="mod">
          <ac:chgData name="Robert Morey" userId="1b70657e2c76a4b1" providerId="Windows Live" clId="Web-{13E1A58E-3651-4D60-8155-9A77F50FE27C}" dt="2019-01-28T22:04:39.859" v="82" actId="1076"/>
          <ac:picMkLst>
            <pc:docMk/>
            <pc:sldMk cId="1027196572" sldId="302"/>
            <ac:picMk id="214" creationId="{00000000-0000-0000-0000-000000000000}"/>
          </ac:picMkLst>
        </pc:picChg>
      </pc:sldChg>
      <pc:sldChg chg="add del">
        <pc:chgData name="Robert Morey" userId="1b70657e2c76a4b1" providerId="Windows Live" clId="Web-{13E1A58E-3651-4D60-8155-9A77F50FE27C}" dt="2019-01-28T22:05:58.844" v="87"/>
        <pc:sldMkLst>
          <pc:docMk/>
          <pc:sldMk cId="446517521" sldId="303"/>
        </pc:sldMkLst>
      </pc:sldChg>
      <pc:sldChg chg="add del">
        <pc:chgData name="Robert Morey" userId="1b70657e2c76a4b1" providerId="Windows Live" clId="Web-{13E1A58E-3651-4D60-8155-9A77F50FE27C}" dt="2019-01-28T22:05:56.110" v="86"/>
        <pc:sldMkLst>
          <pc:docMk/>
          <pc:sldMk cId="1918981882" sldId="304"/>
        </pc:sldMkLst>
      </pc:sldChg>
      <pc:sldChg chg="add del">
        <pc:chgData name="Robert Morey" userId="1b70657e2c76a4b1" providerId="Windows Live" clId="Web-{13E1A58E-3651-4D60-8155-9A77F50FE27C}" dt="2019-01-28T22:05:52.563" v="85"/>
        <pc:sldMkLst>
          <pc:docMk/>
          <pc:sldMk cId="2749121249" sldId="305"/>
        </pc:sldMkLst>
      </pc:sldChg>
      <pc:sldChg chg="add del">
        <pc:chgData name="Robert Morey" userId="1b70657e2c76a4b1" providerId="Windows Live" clId="Web-{13E1A58E-3651-4D60-8155-9A77F50FE27C}" dt="2019-01-28T22:02:46.687" v="79"/>
        <pc:sldMkLst>
          <pc:docMk/>
          <pc:sldMk cId="1438288970" sldId="306"/>
        </pc:sldMkLst>
      </pc:sldChg>
      <pc:sldChg chg="modSp add">
        <pc:chgData name="Robert Morey" userId="1b70657e2c76a4b1" providerId="Windows Live" clId="Web-{13E1A58E-3651-4D60-8155-9A77F50FE27C}" dt="2019-01-28T22:05:34.703" v="84" actId="1076"/>
        <pc:sldMkLst>
          <pc:docMk/>
          <pc:sldMk cId="3044777885" sldId="307"/>
        </pc:sldMkLst>
        <pc:spChg chg="mod">
          <ac:chgData name="Robert Morey" userId="1b70657e2c76a4b1" providerId="Windows Live" clId="Web-{13E1A58E-3651-4D60-8155-9A77F50FE27C}" dt="2019-01-28T22:05:34.703" v="84" actId="1076"/>
          <ac:spMkLst>
            <pc:docMk/>
            <pc:sldMk cId="3044777885" sldId="307"/>
            <ac:spMk id="135" creationId="{00000000-0000-0000-0000-000000000000}"/>
          </ac:spMkLst>
        </pc:spChg>
        <pc:grpChg chg="mod">
          <ac:chgData name="Robert Morey" userId="1b70657e2c76a4b1" providerId="Windows Live" clId="Web-{13E1A58E-3651-4D60-8155-9A77F50FE27C}" dt="2019-01-28T22:02:28.906" v="77" actId="1076"/>
          <ac:grpSpMkLst>
            <pc:docMk/>
            <pc:sldMk cId="3044777885" sldId="307"/>
            <ac:grpSpMk id="137" creationId="{00000000-0000-0000-0000-000000000000}"/>
          </ac:grpSpMkLst>
        </pc:grpChg>
        <pc:grpChg chg="mod">
          <ac:chgData name="Robert Morey" userId="1b70657e2c76a4b1" providerId="Windows Live" clId="Web-{13E1A58E-3651-4D60-8155-9A77F50FE27C}" dt="2019-01-28T22:02:28.906" v="78" actId="1076"/>
          <ac:grpSpMkLst>
            <pc:docMk/>
            <pc:sldMk cId="3044777885" sldId="307"/>
            <ac:grpSpMk id="141" creationId="{00000000-0000-0000-0000-000000000000}"/>
          </ac:grpSpMkLst>
        </pc:grpChg>
        <pc:picChg chg="mod">
          <ac:chgData name="Robert Morey" userId="1b70657e2c76a4b1" providerId="Windows Live" clId="Web-{13E1A58E-3651-4D60-8155-9A77F50FE27C}" dt="2019-01-28T22:02:28.890" v="76" actId="1076"/>
          <ac:picMkLst>
            <pc:docMk/>
            <pc:sldMk cId="3044777885" sldId="307"/>
            <ac:picMk id="136" creationId="{00000000-0000-0000-0000-000000000000}"/>
          </ac:picMkLst>
        </pc:picChg>
        <pc:picChg chg="mod">
          <ac:chgData name="Robert Morey" userId="1b70657e2c76a4b1" providerId="Windows Live" clId="Web-{13E1A58E-3651-4D60-8155-9A77F50FE27C}" dt="2019-01-28T22:02:12.125" v="75" actId="1076"/>
          <ac:picMkLst>
            <pc:docMk/>
            <pc:sldMk cId="3044777885" sldId="307"/>
            <ac:picMk id="147" creationId="{00000000-0000-0000-0000-000000000000}"/>
          </ac:picMkLst>
        </pc:picChg>
      </pc:sldChg>
      <pc:sldChg chg="add">
        <pc:chgData name="Robert Morey" userId="1b70657e2c76a4b1" providerId="Windows Live" clId="Web-{13E1A58E-3651-4D60-8155-9A77F50FE27C}" dt="2019-01-28T21:59:21.499" v="48"/>
        <pc:sldMkLst>
          <pc:docMk/>
          <pc:sldMk cId="4070753475" sldId="308"/>
        </pc:sldMkLst>
      </pc:sldChg>
      <pc:sldChg chg="add">
        <pc:chgData name="Robert Morey" userId="1b70657e2c76a4b1" providerId="Windows Live" clId="Web-{13E1A58E-3651-4D60-8155-9A77F50FE27C}" dt="2019-01-28T21:59:21.546" v="49"/>
        <pc:sldMkLst>
          <pc:docMk/>
          <pc:sldMk cId="1408807550" sldId="309"/>
        </pc:sldMkLst>
      </pc:sldChg>
      <pc:sldChg chg="add">
        <pc:chgData name="Robert Morey" userId="1b70657e2c76a4b1" providerId="Windows Live" clId="Web-{13E1A58E-3651-4D60-8155-9A77F50FE27C}" dt="2019-01-28T21:59:21.609" v="50"/>
        <pc:sldMkLst>
          <pc:docMk/>
          <pc:sldMk cId="1732780404" sldId="310"/>
        </pc:sldMkLst>
      </pc:sldChg>
      <pc:sldChg chg="add">
        <pc:chgData name="Robert Morey" userId="1b70657e2c76a4b1" providerId="Windows Live" clId="Web-{13E1A58E-3651-4D60-8155-9A77F50FE27C}" dt="2019-01-28T21:59:21.656" v="51"/>
        <pc:sldMkLst>
          <pc:docMk/>
          <pc:sldMk cId="3638506310" sldId="311"/>
        </pc:sldMkLst>
      </pc:sldChg>
      <pc:sldChg chg="add">
        <pc:chgData name="Robert Morey" userId="1b70657e2c76a4b1" providerId="Windows Live" clId="Web-{13E1A58E-3651-4D60-8155-9A77F50FE27C}" dt="2019-01-28T21:59:21.687" v="52"/>
        <pc:sldMkLst>
          <pc:docMk/>
          <pc:sldMk cId="1482403810" sldId="312"/>
        </pc:sldMkLst>
      </pc:sldChg>
      <pc:sldChg chg="add">
        <pc:chgData name="Robert Morey" userId="1b70657e2c76a4b1" providerId="Windows Live" clId="Web-{13E1A58E-3651-4D60-8155-9A77F50FE27C}" dt="2019-01-28T21:59:21.906" v="53"/>
        <pc:sldMkLst>
          <pc:docMk/>
          <pc:sldMk cId="2510508478" sldId="313"/>
        </pc:sldMkLst>
      </pc:sldChg>
      <pc:sldChg chg="add">
        <pc:chgData name="Robert Morey" userId="1b70657e2c76a4b1" providerId="Windows Live" clId="Web-{13E1A58E-3651-4D60-8155-9A77F50FE27C}" dt="2019-01-28T21:59:22.687" v="54"/>
        <pc:sldMkLst>
          <pc:docMk/>
          <pc:sldMk cId="1744657453" sldId="314"/>
        </pc:sldMkLst>
      </pc:sldChg>
      <pc:sldChg chg="addSp delSp modSp add modNotes">
        <pc:chgData name="Robert Morey" userId="1b70657e2c76a4b1" providerId="Windows Live" clId="Web-{13E1A58E-3651-4D60-8155-9A77F50FE27C}" dt="2019-01-29T01:10:05.433" v="128"/>
        <pc:sldMkLst>
          <pc:docMk/>
          <pc:sldMk cId="143571874" sldId="315"/>
        </pc:sldMkLst>
        <pc:spChg chg="add del mod">
          <ac:chgData name="Robert Morey" userId="1b70657e2c76a4b1" providerId="Windows Live" clId="Web-{13E1A58E-3651-4D60-8155-9A77F50FE27C}" dt="2019-01-28T21:59:36.843" v="57"/>
          <ac:spMkLst>
            <pc:docMk/>
            <pc:sldMk cId="143571874" sldId="315"/>
            <ac:spMk id="3" creationId="{CC45EF94-74B2-45DA-80CD-B5C401C2D17B}"/>
          </ac:spMkLst>
        </pc:spChg>
        <pc:spChg chg="del">
          <ac:chgData name="Robert Morey" userId="1b70657e2c76a4b1" providerId="Windows Live" clId="Web-{13E1A58E-3651-4D60-8155-9A77F50FE27C}" dt="2019-01-28T21:59:32.937" v="56"/>
          <ac:spMkLst>
            <pc:docMk/>
            <pc:sldMk cId="143571874" sldId="315"/>
            <ac:spMk id="58" creationId="{00000000-0000-0000-0000-000000000000}"/>
          </ac:spMkLst>
        </pc:spChg>
        <pc:picChg chg="mod">
          <ac:chgData name="Robert Morey" userId="1b70657e2c76a4b1" providerId="Windows Live" clId="Web-{13E1A58E-3651-4D60-8155-9A77F50FE27C}" dt="2019-01-28T22:01:53" v="72" actId="1076"/>
          <ac:picMkLst>
            <pc:docMk/>
            <pc:sldMk cId="143571874" sldId="315"/>
            <ac:picMk id="59" creationId="{00000000-0000-0000-0000-000000000000}"/>
          </ac:picMkLst>
        </pc:picChg>
        <pc:picChg chg="mod">
          <ac:chgData name="Robert Morey" userId="1b70657e2c76a4b1" providerId="Windows Live" clId="Web-{13E1A58E-3651-4D60-8155-9A77F50FE27C}" dt="2019-01-28T22:01:53" v="73" actId="1076"/>
          <ac:picMkLst>
            <pc:docMk/>
            <pc:sldMk cId="143571874" sldId="315"/>
            <ac:picMk id="60" creationId="{00000000-0000-0000-0000-000000000000}"/>
          </ac:picMkLst>
        </pc:picChg>
        <pc:picChg chg="mod">
          <ac:chgData name="Robert Morey" userId="1b70657e2c76a4b1" providerId="Windows Live" clId="Web-{13E1A58E-3651-4D60-8155-9A77F50FE27C}" dt="2019-01-28T22:01:55.390" v="74" actId="1076"/>
          <ac:picMkLst>
            <pc:docMk/>
            <pc:sldMk cId="143571874" sldId="315"/>
            <ac:picMk id="61" creationId="{00000000-0000-0000-0000-000000000000}"/>
          </ac:picMkLst>
        </pc:picChg>
      </pc:sldChg>
      <pc:sldChg chg="addSp delSp modSp new">
        <pc:chgData name="Robert Morey" userId="1b70657e2c76a4b1" providerId="Windows Live" clId="Web-{13E1A58E-3651-4D60-8155-9A77F50FE27C}" dt="2019-01-28T22:11:37.345" v="118"/>
        <pc:sldMkLst>
          <pc:docMk/>
          <pc:sldMk cId="3430310679" sldId="316"/>
        </pc:sldMkLst>
        <pc:spChg chg="del">
          <ac:chgData name="Robert Morey" userId="1b70657e2c76a4b1" providerId="Windows Live" clId="Web-{13E1A58E-3651-4D60-8155-9A77F50FE27C}" dt="2019-01-28T22:11:37.345" v="118"/>
          <ac:spMkLst>
            <pc:docMk/>
            <pc:sldMk cId="3430310679" sldId="316"/>
            <ac:spMk id="2" creationId="{7FAE673C-DC80-443F-8B99-22BF13D2F7B5}"/>
          </ac:spMkLst>
        </pc:spChg>
        <pc:spChg chg="del mod">
          <ac:chgData name="Robert Morey" userId="1b70657e2c76a4b1" providerId="Windows Live" clId="Web-{13E1A58E-3651-4D60-8155-9A77F50FE27C}" dt="2019-01-28T22:11:34.298" v="117"/>
          <ac:spMkLst>
            <pc:docMk/>
            <pc:sldMk cId="3430310679" sldId="316"/>
            <ac:spMk id="3" creationId="{BBDE7F23-8385-4CAF-A4DC-BE5C8621DC33}"/>
          </ac:spMkLst>
        </pc:spChg>
        <pc:spChg chg="add mod">
          <ac:chgData name="Robert Morey" userId="1b70657e2c76a4b1" providerId="Windows Live" clId="Web-{13E1A58E-3651-4D60-8155-9A77F50FE27C}" dt="2019-01-28T22:11:30.688" v="115" actId="1076"/>
          <ac:spMkLst>
            <pc:docMk/>
            <pc:sldMk cId="3430310679" sldId="316"/>
            <ac:spMk id="4" creationId="{00672CD2-6130-4BB0-A0F5-D89DC442437A}"/>
          </ac:spMkLst>
        </pc:spChg>
        <pc:spChg chg="add mod">
          <ac:chgData name="Robert Morey" userId="1b70657e2c76a4b1" providerId="Windows Live" clId="Web-{13E1A58E-3651-4D60-8155-9A77F50FE27C}" dt="2019-01-28T22:11:30.735" v="116" actId="1076"/>
          <ac:spMkLst>
            <pc:docMk/>
            <pc:sldMk cId="3430310679" sldId="316"/>
            <ac:spMk id="5" creationId="{D0C94E9D-C5BA-4111-9BB3-9A820046F5A3}"/>
          </ac:spMkLst>
        </pc:spChg>
      </pc:sldChg>
      <pc:sldChg chg="modSp add">
        <pc:chgData name="Robert Morey" userId="1b70657e2c76a4b1" providerId="Windows Live" clId="Web-{13E1A58E-3651-4D60-8155-9A77F50FE27C}" dt="2019-01-28T22:14:27.345" v="126" actId="1076"/>
        <pc:sldMkLst>
          <pc:docMk/>
          <pc:sldMk cId="3696212502" sldId="317"/>
        </pc:sldMkLst>
        <pc:spChg chg="mod">
          <ac:chgData name="Robert Morey" userId="1b70657e2c76a4b1" providerId="Windows Live" clId="Web-{13E1A58E-3651-4D60-8155-9A77F50FE27C}" dt="2019-01-28T22:14:15.923" v="122" actId="20577"/>
          <ac:spMkLst>
            <pc:docMk/>
            <pc:sldMk cId="3696212502" sldId="317"/>
            <ac:spMk id="3" creationId="{1AD4BD0D-D388-4A61-A4E8-52CFBE781805}"/>
          </ac:spMkLst>
        </pc:spChg>
        <pc:spChg chg="mod">
          <ac:chgData name="Robert Morey" userId="1b70657e2c76a4b1" providerId="Windows Live" clId="Web-{13E1A58E-3651-4D60-8155-9A77F50FE27C}" dt="2019-01-28T22:14:03.439" v="121" actId="1076"/>
          <ac:spMkLst>
            <pc:docMk/>
            <pc:sldMk cId="3696212502" sldId="317"/>
            <ac:spMk id="6" creationId="{E909F440-52A9-4C70-849A-11F49707516B}"/>
          </ac:spMkLst>
        </pc:spChg>
        <pc:picChg chg="mod">
          <ac:chgData name="Robert Morey" userId="1b70657e2c76a4b1" providerId="Windows Live" clId="Web-{13E1A58E-3651-4D60-8155-9A77F50FE27C}" dt="2019-01-28T22:14:27.345" v="126" actId="1076"/>
          <ac:picMkLst>
            <pc:docMk/>
            <pc:sldMk cId="3696212502" sldId="317"/>
            <ac:picMk id="4" creationId="{ED323C52-6B25-4C1B-87B1-781EFE13E240}"/>
          </ac:picMkLst>
        </pc:picChg>
      </pc:sldChg>
      <pc:sldMasterChg chg="addSldLayout">
        <pc:chgData name="Robert Morey" userId="1b70657e2c76a4b1" providerId="Windows Live" clId="Web-{13E1A58E-3651-4D60-8155-9A77F50FE27C}" dt="2019-01-28T21:59:19.296" v="29"/>
        <pc:sldMasterMkLst>
          <pc:docMk/>
          <pc:sldMasterMk cId="3881004165" sldId="2147483648"/>
        </pc:sldMasterMkLst>
        <pc:sldLayoutChg chg="add">
          <pc:chgData name="Robert Morey" userId="1b70657e2c76a4b1" providerId="Windows Live" clId="Web-{13E1A58E-3651-4D60-8155-9A77F50FE27C}" dt="2019-01-28T21:59:19.296" v="29"/>
          <pc:sldLayoutMkLst>
            <pc:docMk/>
            <pc:sldMasterMk cId="3881004165" sldId="2147483648"/>
            <pc:sldLayoutMk cId="1039819641" sldId="2147483660"/>
          </pc:sldLayoutMkLst>
        </pc:sldLayoutChg>
      </pc:sldMasterChg>
    </pc:docChg>
  </pc:docChgLst>
  <pc:docChgLst>
    <pc:chgData name="Robert Morey" userId="1b70657e2c76a4b1" providerId="Windows Live" clId="Web-{FFD26E1E-5DC3-4130-90D9-E882E5DB7837}"/>
    <pc:docChg chg="addSld delSld modSld">
      <pc:chgData name="Robert Morey" userId="1b70657e2c76a4b1" providerId="Windows Live" clId="Web-{FFD26E1E-5DC3-4130-90D9-E882E5DB7837}" dt="2019-01-25T19:18:09.266" v="297" actId="1076"/>
      <pc:docMkLst>
        <pc:docMk/>
      </pc:docMkLst>
      <pc:sldChg chg="modSp">
        <pc:chgData name="Robert Morey" userId="1b70657e2c76a4b1" providerId="Windows Live" clId="Web-{FFD26E1E-5DC3-4130-90D9-E882E5DB7837}" dt="2019-01-25T18:38:07.824" v="130" actId="20577"/>
        <pc:sldMkLst>
          <pc:docMk/>
          <pc:sldMk cId="1612324977" sldId="258"/>
        </pc:sldMkLst>
        <pc:spChg chg="mod">
          <ac:chgData name="Robert Morey" userId="1b70657e2c76a4b1" providerId="Windows Live" clId="Web-{FFD26E1E-5DC3-4130-90D9-E882E5DB7837}" dt="2019-01-25T18:38:07.824" v="130" actId="20577"/>
          <ac:spMkLst>
            <pc:docMk/>
            <pc:sldMk cId="1612324977" sldId="258"/>
            <ac:spMk id="9" creationId="{00000000-0000-0000-0000-000000000000}"/>
          </ac:spMkLst>
        </pc:spChg>
      </pc:sldChg>
      <pc:sldChg chg="addSp delSp modSp">
        <pc:chgData name="Robert Morey" userId="1b70657e2c76a4b1" providerId="Windows Live" clId="Web-{FFD26E1E-5DC3-4130-90D9-E882E5DB7837}" dt="2019-01-25T07:53:44.975" v="91" actId="1076"/>
        <pc:sldMkLst>
          <pc:docMk/>
          <pc:sldMk cId="2986597271" sldId="267"/>
        </pc:sldMkLst>
        <pc:spChg chg="mod">
          <ac:chgData name="Robert Morey" userId="1b70657e2c76a4b1" providerId="Windows Live" clId="Web-{FFD26E1E-5DC3-4130-90D9-E882E5DB7837}" dt="2019-01-25T06:23:35.069" v="70" actId="20577"/>
          <ac:spMkLst>
            <pc:docMk/>
            <pc:sldMk cId="2986597271" sldId="267"/>
            <ac:spMk id="4" creationId="{00000000-0000-0000-0000-000000000000}"/>
          </ac:spMkLst>
        </pc:spChg>
        <pc:spChg chg="del mod">
          <ac:chgData name="Robert Morey" userId="1b70657e2c76a4b1" providerId="Windows Live" clId="Web-{FFD26E1E-5DC3-4130-90D9-E882E5DB7837}" dt="2019-01-25T06:23:48.147" v="78"/>
          <ac:spMkLst>
            <pc:docMk/>
            <pc:sldMk cId="2986597271" sldId="267"/>
            <ac:spMk id="5" creationId="{00000000-0000-0000-0000-000000000000}"/>
          </ac:spMkLst>
        </pc:spChg>
        <pc:spChg chg="del">
          <ac:chgData name="Robert Morey" userId="1b70657e2c76a4b1" providerId="Windows Live" clId="Web-{FFD26E1E-5DC3-4130-90D9-E882E5DB7837}" dt="2019-01-25T06:23:45.100" v="74"/>
          <ac:spMkLst>
            <pc:docMk/>
            <pc:sldMk cId="2986597271" sldId="267"/>
            <ac:spMk id="7" creationId="{00000000-0000-0000-0000-000000000000}"/>
          </ac:spMkLst>
        </pc:spChg>
        <pc:spChg chg="add mod">
          <ac:chgData name="Robert Morey" userId="1b70657e2c76a4b1" providerId="Windows Live" clId="Web-{FFD26E1E-5DC3-4130-90D9-E882E5DB7837}" dt="2019-01-25T06:28:41.808" v="85" actId="14100"/>
          <ac:spMkLst>
            <pc:docMk/>
            <pc:sldMk cId="2986597271" sldId="267"/>
            <ac:spMk id="9" creationId="{4C596B0B-CFDB-4A9D-8B53-559E02690BD4}"/>
          </ac:spMkLst>
        </pc:spChg>
        <pc:picChg chg="add mod">
          <ac:chgData name="Robert Morey" userId="1b70657e2c76a4b1" providerId="Windows Live" clId="Web-{FFD26E1E-5DC3-4130-90D9-E882E5DB7837}" dt="2019-01-25T07:53:44.975" v="91" actId="1076"/>
          <ac:picMkLst>
            <pc:docMk/>
            <pc:sldMk cId="2986597271" sldId="267"/>
            <ac:picMk id="2" creationId="{CF2916F6-62AF-403E-BE1C-9A7E70D34199}"/>
          </ac:picMkLst>
        </pc:picChg>
        <pc:picChg chg="del">
          <ac:chgData name="Robert Morey" userId="1b70657e2c76a4b1" providerId="Windows Live" clId="Web-{FFD26E1E-5DC3-4130-90D9-E882E5DB7837}" dt="2019-01-25T06:23:37.600" v="73"/>
          <ac:picMkLst>
            <pc:docMk/>
            <pc:sldMk cId="2986597271" sldId="267"/>
            <ac:picMk id="3" creationId="{00000000-0000-0000-0000-000000000000}"/>
          </ac:picMkLst>
        </pc:picChg>
        <pc:picChg chg="del">
          <ac:chgData name="Robert Morey" userId="1b70657e2c76a4b1" providerId="Windows Live" clId="Web-{FFD26E1E-5DC3-4130-90D9-E882E5DB7837}" dt="2019-01-25T06:23:45.772" v="75"/>
          <ac:picMkLst>
            <pc:docMk/>
            <pc:sldMk cId="2986597271" sldId="267"/>
            <ac:picMk id="8" creationId="{00000000-0000-0000-0000-000000000000}"/>
          </ac:picMkLst>
        </pc:picChg>
      </pc:sldChg>
      <pc:sldChg chg="addSp delSp modSp mod setBg">
        <pc:chgData name="Robert Morey" userId="1b70657e2c76a4b1" providerId="Windows Live" clId="Web-{FFD26E1E-5DC3-4130-90D9-E882E5DB7837}" dt="2019-01-25T07:57:36.654" v="103" actId="1076"/>
        <pc:sldMkLst>
          <pc:docMk/>
          <pc:sldMk cId="44631908" sldId="268"/>
        </pc:sldMkLst>
        <pc:spChg chg="mod">
          <ac:chgData name="Robert Morey" userId="1b70657e2c76a4b1" providerId="Windows Live" clId="Web-{FFD26E1E-5DC3-4130-90D9-E882E5DB7837}" dt="2019-01-25T07:53:15.192" v="89"/>
          <ac:spMkLst>
            <pc:docMk/>
            <pc:sldMk cId="44631908" sldId="268"/>
            <ac:spMk id="4" creationId="{00000000-0000-0000-0000-000000000000}"/>
          </ac:spMkLst>
        </pc:spChg>
        <pc:spChg chg="add">
          <ac:chgData name="Robert Morey" userId="1b70657e2c76a4b1" providerId="Windows Live" clId="Web-{FFD26E1E-5DC3-4130-90D9-E882E5DB7837}" dt="2019-01-25T07:53:15.192" v="89"/>
          <ac:spMkLst>
            <pc:docMk/>
            <pc:sldMk cId="44631908" sldId="268"/>
            <ac:spMk id="9" creationId="{B1ED02B1-1BC5-458F-9994-627281CFE7C4}"/>
          </ac:spMkLst>
        </pc:spChg>
        <pc:picChg chg="add mod">
          <ac:chgData name="Robert Morey" userId="1b70657e2c76a4b1" providerId="Windows Live" clId="Web-{FFD26E1E-5DC3-4130-90D9-E882E5DB7837}" dt="2019-01-25T07:57:29.060" v="102" actId="14100"/>
          <ac:picMkLst>
            <pc:docMk/>
            <pc:sldMk cId="44631908" sldId="268"/>
            <ac:picMk id="2" creationId="{6489DDEE-721C-45BA-AC64-98A5C5B356E6}"/>
          </ac:picMkLst>
        </pc:picChg>
        <pc:picChg chg="del">
          <ac:chgData name="Robert Morey" userId="1b70657e2c76a4b1" providerId="Windows Live" clId="Web-{FFD26E1E-5DC3-4130-90D9-E882E5DB7837}" dt="2019-01-25T07:52:53.113" v="87"/>
          <ac:picMkLst>
            <pc:docMk/>
            <pc:sldMk cId="44631908" sldId="268"/>
            <ac:picMk id="3" creationId="{00000000-0000-0000-0000-000000000000}"/>
          </ac:picMkLst>
        </pc:picChg>
        <pc:picChg chg="add mod">
          <ac:chgData name="Robert Morey" userId="1b70657e2c76a4b1" providerId="Windows Live" clId="Web-{FFD26E1E-5DC3-4130-90D9-E882E5DB7837}" dt="2019-01-25T07:57:36.654" v="103" actId="1076"/>
          <ac:picMkLst>
            <pc:docMk/>
            <pc:sldMk cId="44631908" sldId="268"/>
            <ac:picMk id="6" creationId="{BCD4FA37-ADAF-4794-9EDA-865CBEE027ED}"/>
          </ac:picMkLst>
        </pc:picChg>
      </pc:sldChg>
      <pc:sldChg chg="addSp delSp modSp modNotes">
        <pc:chgData name="Robert Morey" userId="1b70657e2c76a4b1" providerId="Windows Live" clId="Web-{FFD26E1E-5DC3-4130-90D9-E882E5DB7837}" dt="2019-01-25T18:25:50.317" v="123"/>
        <pc:sldMkLst>
          <pc:docMk/>
          <pc:sldMk cId="875236408" sldId="269"/>
        </pc:sldMkLst>
        <pc:spChg chg="mod">
          <ac:chgData name="Robert Morey" userId="1b70657e2c76a4b1" providerId="Windows Live" clId="Web-{FFD26E1E-5DC3-4130-90D9-E882E5DB7837}" dt="2019-01-25T18:23:03.206" v="120" actId="20577"/>
          <ac:spMkLst>
            <pc:docMk/>
            <pc:sldMk cId="875236408" sldId="269"/>
            <ac:spMk id="6" creationId="{00000000-0000-0000-0000-000000000000}"/>
          </ac:spMkLst>
        </pc:spChg>
        <pc:picChg chg="add mod">
          <ac:chgData name="Robert Morey" userId="1b70657e2c76a4b1" providerId="Windows Live" clId="Web-{FFD26E1E-5DC3-4130-90D9-E882E5DB7837}" dt="2019-01-25T18:21:07.861" v="110" actId="14100"/>
          <ac:picMkLst>
            <pc:docMk/>
            <pc:sldMk cId="875236408" sldId="269"/>
            <ac:picMk id="4" creationId="{60A937E2-87E0-498C-AA98-E8063B2FCD9A}"/>
          </ac:picMkLst>
        </pc:picChg>
        <pc:picChg chg="del">
          <ac:chgData name="Robert Morey" userId="1b70657e2c76a4b1" providerId="Windows Live" clId="Web-{FFD26E1E-5DC3-4130-90D9-E882E5DB7837}" dt="2019-01-25T18:20:54.080" v="105"/>
          <ac:picMkLst>
            <pc:docMk/>
            <pc:sldMk cId="875236408" sldId="269"/>
            <ac:picMk id="5" creationId="{00000000-0000-0000-0000-000000000000}"/>
          </ac:picMkLst>
        </pc:picChg>
      </pc:sldChg>
      <pc:sldChg chg="del modNotes">
        <pc:chgData name="Robert Morey" userId="1b70657e2c76a4b1" providerId="Windows Live" clId="Web-{FFD26E1E-5DC3-4130-90D9-E882E5DB7837}" dt="2019-01-25T18:26:16.583" v="127"/>
        <pc:sldMkLst>
          <pc:docMk/>
          <pc:sldMk cId="297669054" sldId="271"/>
        </pc:sldMkLst>
      </pc:sldChg>
      <pc:sldChg chg="modSp">
        <pc:chgData name="Robert Morey" userId="1b70657e2c76a4b1" providerId="Windows Live" clId="Web-{FFD26E1E-5DC3-4130-90D9-E882E5DB7837}" dt="2019-01-25T19:11:25.827" v="177" actId="20577"/>
        <pc:sldMkLst>
          <pc:docMk/>
          <pc:sldMk cId="721053083" sldId="272"/>
        </pc:sldMkLst>
        <pc:spChg chg="mod">
          <ac:chgData name="Robert Morey" userId="1b70657e2c76a4b1" providerId="Windows Live" clId="Web-{FFD26E1E-5DC3-4130-90D9-E882E5DB7837}" dt="2019-01-25T19:11:25.827" v="177" actId="20577"/>
          <ac:spMkLst>
            <pc:docMk/>
            <pc:sldMk cId="721053083" sldId="272"/>
            <ac:spMk id="2" creationId="{00000000-0000-0000-0000-000000000000}"/>
          </ac:spMkLst>
        </pc:spChg>
        <pc:spChg chg="mod">
          <ac:chgData name="Robert Morey" userId="1b70657e2c76a4b1" providerId="Windows Live" clId="Web-{FFD26E1E-5DC3-4130-90D9-E882E5DB7837}" dt="2019-01-25T18:39:26.746" v="132" actId="20577"/>
          <ac:spMkLst>
            <pc:docMk/>
            <pc:sldMk cId="721053083" sldId="272"/>
            <ac:spMk id="3" creationId="{00000000-0000-0000-0000-000000000000}"/>
          </ac:spMkLst>
        </pc:spChg>
      </pc:sldChg>
      <pc:sldChg chg="addSp delSp modSp">
        <pc:chgData name="Robert Morey" userId="1b70657e2c76a4b1" providerId="Windows Live" clId="Web-{FFD26E1E-5DC3-4130-90D9-E882E5DB7837}" dt="2019-01-25T06:05:55.976" v="63" actId="1076"/>
        <pc:sldMkLst>
          <pc:docMk/>
          <pc:sldMk cId="1208622183" sldId="274"/>
        </pc:sldMkLst>
        <pc:spChg chg="add mod">
          <ac:chgData name="Robert Morey" userId="1b70657e2c76a4b1" providerId="Windows Live" clId="Web-{FFD26E1E-5DC3-4130-90D9-E882E5DB7837}" dt="2019-01-25T06:05:51.445" v="62" actId="1076"/>
          <ac:spMkLst>
            <pc:docMk/>
            <pc:sldMk cId="1208622183" sldId="274"/>
            <ac:spMk id="6" creationId="{C48A9D7A-9CC3-4ACB-9746-551D99839638}"/>
          </ac:spMkLst>
        </pc:spChg>
        <pc:picChg chg="add mod">
          <ac:chgData name="Robert Morey" userId="1b70657e2c76a4b1" providerId="Windows Live" clId="Web-{FFD26E1E-5DC3-4130-90D9-E882E5DB7837}" dt="2019-01-25T06:05:55.976" v="63" actId="1076"/>
          <ac:picMkLst>
            <pc:docMk/>
            <pc:sldMk cId="1208622183" sldId="274"/>
            <ac:picMk id="2" creationId="{7479FDD6-7733-4E06-B9ED-801391A056C2}"/>
          </ac:picMkLst>
        </pc:picChg>
        <pc:picChg chg="del">
          <ac:chgData name="Robert Morey" userId="1b70657e2c76a4b1" providerId="Windows Live" clId="Web-{FFD26E1E-5DC3-4130-90D9-E882E5DB7837}" dt="2019-01-25T06:04:23.425" v="51"/>
          <ac:picMkLst>
            <pc:docMk/>
            <pc:sldMk cId="1208622183" sldId="274"/>
            <ac:picMk id="3" creationId="{00000000-0000-0000-0000-000000000000}"/>
          </ac:picMkLst>
        </pc:picChg>
        <pc:picChg chg="del">
          <ac:chgData name="Robert Morey" userId="1b70657e2c76a4b1" providerId="Windows Live" clId="Web-{FFD26E1E-5DC3-4130-90D9-E882E5DB7837}" dt="2019-01-25T06:04:24.128" v="52"/>
          <ac:picMkLst>
            <pc:docMk/>
            <pc:sldMk cId="1208622183" sldId="274"/>
            <ac:picMk id="4" creationId="{00000000-0000-0000-0000-000000000000}"/>
          </ac:picMkLst>
        </pc:picChg>
      </pc:sldChg>
      <pc:sldChg chg="addSp modSp new">
        <pc:chgData name="Robert Morey" userId="1b70657e2c76a4b1" providerId="Windows Live" clId="Web-{FFD26E1E-5DC3-4130-90D9-E882E5DB7837}" dt="2019-01-25T05:47:35.398" v="10" actId="1076"/>
        <pc:sldMkLst>
          <pc:docMk/>
          <pc:sldMk cId="3446198969" sldId="281"/>
        </pc:sldMkLst>
        <pc:spChg chg="add mod">
          <ac:chgData name="Robert Morey" userId="1b70657e2c76a4b1" providerId="Windows Live" clId="Web-{FFD26E1E-5DC3-4130-90D9-E882E5DB7837}" dt="2019-01-25T05:47:35.398" v="10" actId="1076"/>
          <ac:spMkLst>
            <pc:docMk/>
            <pc:sldMk cId="3446198969" sldId="281"/>
            <ac:spMk id="2" creationId="{7DB8C7BF-C5A6-433A-AC2A-C9B176659A03}"/>
          </ac:spMkLst>
        </pc:spChg>
        <pc:picChg chg="add mod">
          <ac:chgData name="Robert Morey" userId="1b70657e2c76a4b1" providerId="Windows Live" clId="Web-{FFD26E1E-5DC3-4130-90D9-E882E5DB7837}" dt="2019-01-25T05:47:18.929" v="9" actId="1076"/>
          <ac:picMkLst>
            <pc:docMk/>
            <pc:sldMk cId="3446198969" sldId="281"/>
            <ac:picMk id="3" creationId="{CD1C39DC-BCFD-47B6-BE51-C49A7E27C17C}"/>
          </ac:picMkLst>
        </pc:picChg>
      </pc:sldChg>
      <pc:sldChg chg="addSp modSp new">
        <pc:chgData name="Robert Morey" userId="1b70657e2c76a4b1" providerId="Windows Live" clId="Web-{FFD26E1E-5DC3-4130-90D9-E882E5DB7837}" dt="2019-01-25T05:49:54.007" v="16" actId="1076"/>
        <pc:sldMkLst>
          <pc:docMk/>
          <pc:sldMk cId="3866627606" sldId="282"/>
        </pc:sldMkLst>
        <pc:picChg chg="add mod">
          <ac:chgData name="Robert Morey" userId="1b70657e2c76a4b1" providerId="Windows Live" clId="Web-{FFD26E1E-5DC3-4130-90D9-E882E5DB7837}" dt="2019-01-25T05:49:54.007" v="16" actId="1076"/>
          <ac:picMkLst>
            <pc:docMk/>
            <pc:sldMk cId="3866627606" sldId="282"/>
            <ac:picMk id="2" creationId="{10FDA1C2-114A-434A-999A-B50F39537791}"/>
          </ac:picMkLst>
        </pc:picChg>
      </pc:sldChg>
      <pc:sldChg chg="addSp modSp new">
        <pc:chgData name="Robert Morey" userId="1b70657e2c76a4b1" providerId="Windows Live" clId="Web-{FFD26E1E-5DC3-4130-90D9-E882E5DB7837}" dt="2019-01-25T05:54:16.852" v="43" actId="1076"/>
        <pc:sldMkLst>
          <pc:docMk/>
          <pc:sldMk cId="1163473823" sldId="283"/>
        </pc:sldMkLst>
        <pc:spChg chg="add mod">
          <ac:chgData name="Robert Morey" userId="1b70657e2c76a4b1" providerId="Windows Live" clId="Web-{FFD26E1E-5DC3-4130-90D9-E882E5DB7837}" dt="2019-01-25T05:54:12.945" v="41" actId="20577"/>
          <ac:spMkLst>
            <pc:docMk/>
            <pc:sldMk cId="1163473823" sldId="283"/>
            <ac:spMk id="4" creationId="{56453183-3533-418B-BB4E-A92D189858B6}"/>
          </ac:spMkLst>
        </pc:spChg>
        <pc:spChg chg="add mod">
          <ac:chgData name="Robert Morey" userId="1b70657e2c76a4b1" providerId="Windows Live" clId="Web-{FFD26E1E-5DC3-4130-90D9-E882E5DB7837}" dt="2019-01-25T05:54:16.852" v="43" actId="1076"/>
          <ac:spMkLst>
            <pc:docMk/>
            <pc:sldMk cId="1163473823" sldId="283"/>
            <ac:spMk id="5" creationId="{A308CB1E-7048-4E4D-8DBE-68E20D8E6CC7}"/>
          </ac:spMkLst>
        </pc:spChg>
        <pc:picChg chg="add mod">
          <ac:chgData name="Robert Morey" userId="1b70657e2c76a4b1" providerId="Windows Live" clId="Web-{FFD26E1E-5DC3-4130-90D9-E882E5DB7837}" dt="2019-01-25T05:53:54.008" v="35" actId="1076"/>
          <ac:picMkLst>
            <pc:docMk/>
            <pc:sldMk cId="1163473823" sldId="283"/>
            <ac:picMk id="2" creationId="{9B298A1E-FE29-4A98-8BEC-2B9301FF7A5A}"/>
          </ac:picMkLst>
        </pc:picChg>
      </pc:sldChg>
      <pc:sldChg chg="addSp modSp new">
        <pc:chgData name="Robert Morey" userId="1b70657e2c76a4b1" providerId="Windows Live" clId="Web-{FFD26E1E-5DC3-4130-90D9-E882E5DB7837}" dt="2019-01-25T05:55:34.089" v="50" actId="14100"/>
        <pc:sldMkLst>
          <pc:docMk/>
          <pc:sldMk cId="326734990" sldId="284"/>
        </pc:sldMkLst>
        <pc:picChg chg="add mod">
          <ac:chgData name="Robert Morey" userId="1b70657e2c76a4b1" providerId="Windows Live" clId="Web-{FFD26E1E-5DC3-4130-90D9-E882E5DB7837}" dt="2019-01-25T05:55:34.089" v="50" actId="14100"/>
          <ac:picMkLst>
            <pc:docMk/>
            <pc:sldMk cId="326734990" sldId="284"/>
            <ac:picMk id="2" creationId="{C3EB4AC9-4C4D-4F5F-97EA-D156FC67F32E}"/>
          </ac:picMkLst>
        </pc:picChg>
      </pc:sldChg>
      <pc:sldChg chg="add replId modNotes">
        <pc:chgData name="Robert Morey" userId="1b70657e2c76a4b1" providerId="Windows Live" clId="Web-{FFD26E1E-5DC3-4130-90D9-E882E5DB7837}" dt="2019-01-25T18:26:14.036" v="126"/>
        <pc:sldMkLst>
          <pc:docMk/>
          <pc:sldMk cId="3651035170" sldId="285"/>
        </pc:sldMkLst>
      </pc:sldChg>
      <pc:sldChg chg="addSp modSp new">
        <pc:chgData name="Robert Morey" userId="1b70657e2c76a4b1" providerId="Windows Live" clId="Web-{FFD26E1E-5DC3-4130-90D9-E882E5DB7837}" dt="2019-01-25T19:11:04.608" v="140" actId="1076"/>
        <pc:sldMkLst>
          <pc:docMk/>
          <pc:sldMk cId="3902889608" sldId="286"/>
        </pc:sldMkLst>
        <pc:picChg chg="add mod">
          <ac:chgData name="Robert Morey" userId="1b70657e2c76a4b1" providerId="Windows Live" clId="Web-{FFD26E1E-5DC3-4130-90D9-E882E5DB7837}" dt="2019-01-25T19:10:55.452" v="139" actId="1076"/>
          <ac:picMkLst>
            <pc:docMk/>
            <pc:sldMk cId="3902889608" sldId="286"/>
            <ac:picMk id="2" creationId="{34FFE266-CF53-41D3-A0C5-810AB925BF47}"/>
          </ac:picMkLst>
        </pc:picChg>
        <pc:picChg chg="add mod">
          <ac:chgData name="Robert Morey" userId="1b70657e2c76a4b1" providerId="Windows Live" clId="Web-{FFD26E1E-5DC3-4130-90D9-E882E5DB7837}" dt="2019-01-25T19:11:04.608" v="140" actId="1076"/>
          <ac:picMkLst>
            <pc:docMk/>
            <pc:sldMk cId="3902889608" sldId="286"/>
            <ac:picMk id="4" creationId="{BFAF4159-C1F0-4831-86E7-3FB568236D5C}"/>
          </ac:picMkLst>
        </pc:picChg>
      </pc:sldChg>
      <pc:sldChg chg="addSp modSp new mod modClrScheme chgLayout modNotes">
        <pc:chgData name="Robert Morey" userId="1b70657e2c76a4b1" providerId="Windows Live" clId="Web-{FFD26E1E-5DC3-4130-90D9-E882E5DB7837}" dt="2019-01-25T19:18:09.266" v="297" actId="1076"/>
        <pc:sldMkLst>
          <pc:docMk/>
          <pc:sldMk cId="1734895255" sldId="287"/>
        </pc:sldMkLst>
        <pc:spChg chg="add mod">
          <ac:chgData name="Robert Morey" userId="1b70657e2c76a4b1" providerId="Windows Live" clId="Web-{FFD26E1E-5DC3-4130-90D9-E882E5DB7837}" dt="2019-01-25T19:15:57.593" v="289" actId="20577"/>
          <ac:spMkLst>
            <pc:docMk/>
            <pc:sldMk cId="1734895255" sldId="287"/>
            <ac:spMk id="2" creationId="{053ED46C-DA2D-4E5B-8576-4C4D0A313AD4}"/>
          </ac:spMkLst>
        </pc:spChg>
        <pc:picChg chg="add mod">
          <ac:chgData name="Robert Morey" userId="1b70657e2c76a4b1" providerId="Windows Live" clId="Web-{FFD26E1E-5DC3-4130-90D9-E882E5DB7837}" dt="2019-01-25T19:18:09.266" v="297" actId="1076"/>
          <ac:picMkLst>
            <pc:docMk/>
            <pc:sldMk cId="1734895255" sldId="287"/>
            <ac:picMk id="3" creationId="{E693C732-2850-4F18-9FBF-C9DCC456707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407833-7B11-E24C-B324-ACD96E22E5D9}" type="datetimeFigureOut">
              <a:rPr lang="en-US" smtClean="0"/>
              <a:t>1/28/2019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C058B6-2D48-8042-9841-48FB159312D2}" type="slidenum">
              <a:rPr lang="en-US" smtClean="0"/>
              <a:t>‹#›</a:t>
            </a:fld>
            <a:endParaRPr lang="en-US"/>
          </a:p>
        </p:txBody>
      </p:sp>
    </p:spTree>
    <p:extLst>
      <p:ext uri="{BB962C8B-B14F-4D97-AF65-F5344CB8AC3E}">
        <p14:creationId xmlns:p14="http://schemas.microsoft.com/office/powerpoint/2010/main" val="19224592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2</a:t>
            </a:fld>
            <a:endParaRPr lang="en-US"/>
          </a:p>
        </p:txBody>
      </p:sp>
    </p:spTree>
    <p:extLst>
      <p:ext uri="{BB962C8B-B14F-4D97-AF65-F5344CB8AC3E}">
        <p14:creationId xmlns:p14="http://schemas.microsoft.com/office/powerpoint/2010/main" val="3771488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484a6c1b5e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484a6c1b5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t>There has been great progress in answering this question, especially in methods development</a:t>
            </a:r>
            <a:endParaRPr sz="1400"/>
          </a:p>
          <a:p>
            <a:pPr marL="0" lvl="0" indent="0" algn="l" rtl="0">
              <a:lnSpc>
                <a:spcPct val="115000"/>
              </a:lnSpc>
              <a:spcBef>
                <a:spcPts val="1600"/>
              </a:spcBef>
              <a:spcAft>
                <a:spcPts val="0"/>
              </a:spcAft>
              <a:buNone/>
            </a:pPr>
            <a:r>
              <a:rPr lang="en" sz="1400"/>
              <a:t>There are several existing tools available to infer cell lineage and expression dynamics from scRNA-seq such as Monocle. The tool that invented this idea of “Pseduotime” which measures how much progress an individual cell has made through a process such as cellular differentation. However existing methods require assumptions about start and end points and do not indicate the direction the cells are traveling. </a:t>
            </a:r>
            <a:endParaRPr sz="1400"/>
          </a:p>
          <a:p>
            <a:pPr marL="0" lvl="0" indent="0" algn="l" rtl="0">
              <a:lnSpc>
                <a:spcPct val="115000"/>
              </a:lnSpc>
              <a:spcBef>
                <a:spcPts val="1600"/>
              </a:spcBef>
              <a:spcAft>
                <a:spcPts val="0"/>
              </a:spcAft>
              <a:buNone/>
            </a:pPr>
            <a:r>
              <a:rPr lang="en" sz="1400"/>
              <a:t>In our paper, the authors argue that *click* that the relative abundance of unspliced (or nascent) and spliced (or mature) mRNA can be used to reveal the rate and direction of transcriptomic changes.</a:t>
            </a:r>
            <a:endParaRPr sz="1400"/>
          </a:p>
          <a:p>
            <a:pPr marL="0" lvl="0" indent="0" algn="l" rtl="0">
              <a:lnSpc>
                <a:spcPct val="115000"/>
              </a:lnSpc>
              <a:spcBef>
                <a:spcPts val="1600"/>
              </a:spcBef>
              <a:spcAft>
                <a:spcPts val="0"/>
              </a:spcAft>
              <a:buNone/>
            </a:pPr>
            <a:r>
              <a:rPr lang="en" sz="1400">
                <a:solidFill>
                  <a:srgbClr val="2C3E50"/>
                </a:solidFill>
                <a:highlight>
                  <a:srgbClr val="FFFFFF"/>
                </a:highlight>
              </a:rPr>
              <a:t>*DO NOT NEED TO READ* Pseudotime is a measure of how much progress an individual cell has made through a process such as cell differentiation.</a:t>
            </a:r>
            <a:endParaRPr sz="1400">
              <a:solidFill>
                <a:srgbClr val="2C3E50"/>
              </a:solidFill>
              <a:highlight>
                <a:srgbClr val="FFFFFF"/>
              </a:highlight>
            </a:endParaRPr>
          </a:p>
          <a:p>
            <a:pPr marL="0" lvl="0" indent="0" algn="l" rtl="0">
              <a:lnSpc>
                <a:spcPct val="115000"/>
              </a:lnSpc>
              <a:spcBef>
                <a:spcPts val="1600"/>
              </a:spcBef>
              <a:spcAft>
                <a:spcPts val="1600"/>
              </a:spcAft>
              <a:buNone/>
            </a:pPr>
            <a:r>
              <a:rPr lang="en" sz="1400">
                <a:solidFill>
                  <a:srgbClr val="2C3E50"/>
                </a:solidFill>
                <a:highlight>
                  <a:srgbClr val="FFFFFF"/>
                </a:highlight>
              </a:rPr>
              <a:t>Pseudotime is an abstract unit of progress: it's simply the distance between a cell and the start of the trajectory, measured along the shortest path. The trajectory's total length is defined in terms of the total amount of transcriptional change that a cell undergoes as it moves from the starting state to the end state.</a:t>
            </a:r>
            <a:endParaRPr sz="1400">
              <a:solidFill>
                <a:srgbClr val="2C3E50"/>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88a49a0c6_3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88a49a0c6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1600"/>
              </a:spcAft>
              <a:buNone/>
            </a:pPr>
            <a:r>
              <a:rPr lang="en" sz="1400"/>
              <a:t>the relative abundance of unspliced (or nascent) and spliced (or mature) mRNA can be used to reveal the rate and direction of transcriptomic changes.</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98e782422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98e78242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899c7136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899c713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899c71363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899c7136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899c71363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899c713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88a49a0c6_2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88a49a0c6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88a49a0c6_1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88a49a0c6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D. Solving the proposed differential equations for each gene allows us to extrapolate each measurements though the circadian cycle, accurately capturing the expected direction of progression of the circadian cycle. </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Change in expression state at a future time t, as predicted by the model, is shown in the space of the first two principal components (PCs), recapitulating the progression along the circadian cycle. Each circle shows the observed expression state, with the arrow pointing to the position of the future state, extrapolated from velocity estimates.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88a49a0c6_1_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88a49a0c6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two adjacent cells at the entrance of the branching point between the CA and granule fates in red show that although their current state showed that they were neighbors, their futures were already tilted toward different fates as shown by looking at the transition probabilities from the two starting cells to neighboring cells.</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488a49a0c6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488a49a0c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50">
                <a:solidFill>
                  <a:srgbClr val="505050"/>
                </a:solidFill>
                <a:highlight>
                  <a:schemeClr val="lt1"/>
                </a:highlight>
              </a:rPr>
              <a:t>extrapolate 2.5 to 3.8 hours into the future and that the spliced/unspliced ratio is detectable after 10-100 min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Cell- and gene-specific effects in RNA-seq experiments.</a:t>
            </a:r>
            <a:endParaRPr lang="en-US"/>
          </a:p>
          <a:p>
            <a:r>
              <a:rPr lang="en-US"/>
              <a:t>(a) Schematic representation of cell-specific effects. The top panel shows a pair of cells expressing two genes at the same levels. When RNA-seq is performed, cell-specific effects introduce a bias in the estimated log-fold-change (LFC) computed on raw read counts (bottom left panel). (b) Schematic representation of gene-specific effects. The two cells and true gene levels are the same as in (a), but now gene-specific effects are shown to bias the estimation of relative gene expression (bottom right panel). In real situations, both cell-specific and gene-specific effects are present. (c) List of main cell- and/or gene-specific effects and whether these are removed by unique molecular identifiers (UMIs).</a:t>
            </a: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11</a:t>
            </a:fld>
            <a:endParaRPr lang="en-US"/>
          </a:p>
        </p:txBody>
      </p:sp>
    </p:spTree>
    <p:extLst>
      <p:ext uri="{BB962C8B-B14F-4D97-AF65-F5344CB8AC3E}">
        <p14:creationId xmlns:p14="http://schemas.microsoft.com/office/powerpoint/2010/main" val="1600229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Starting from the neighborhood graph of single cells, in which cells are represented as nodes, </a:t>
            </a:r>
            <a:r>
              <a:rPr lang="en-US" b="1" dirty="0"/>
              <a:t>the algorithm quantifies the connectivity of cell clusters and generates a much simpler abstracted graph in which nodes correspond to the clusters identified by a clustering algorithm of your choice and edges represent putative transitions between clusters. The differentiation tree is then computed as the treelike subgraph in the abstracted graph that best explains all continuous progressions along the original single-cell graph</a:t>
            </a:r>
            <a:r>
              <a:rPr lang="en-US" b="1" dirty="0">
                <a:cs typeface="Calibri"/>
              </a:rPr>
              <a:t>. </a:t>
            </a:r>
            <a:r>
              <a:rPr lang="en-US" b="1" dirty="0"/>
              <a:t>The statistical model considers groups as connected if their number of inter-edges exceeds a fraction of the number of inter-edges expected under random assignment.</a:t>
            </a:r>
            <a:r>
              <a:rPr lang="en-US" dirty="0"/>
              <a:t> The connection strength can be interpreted as confidence in the presence of an actual connection and allows discarding spurious, noise-related connections</a:t>
            </a:r>
            <a:r>
              <a:rPr lang="en-US" dirty="0">
                <a:cs typeface="Calibri"/>
              </a:rPr>
              <a:t>.</a:t>
            </a:r>
            <a:endParaRPr lang="en-US" dirty="0"/>
          </a:p>
          <a:p>
            <a:r>
              <a:rPr lang="en-US" dirty="0"/>
              <a:t>High-dimensional gene expression data is represented as a </a:t>
            </a:r>
            <a:r>
              <a:rPr lang="en-US" dirty="0" err="1"/>
              <a:t>kNN</a:t>
            </a:r>
            <a:r>
              <a:rPr lang="en-US" dirty="0"/>
              <a:t> graph by choosing a suitable representation and an associated distance metric for computing neighborhood relations. The </a:t>
            </a:r>
            <a:r>
              <a:rPr lang="en-US" dirty="0" err="1"/>
              <a:t>kNN</a:t>
            </a:r>
            <a:r>
              <a:rPr lang="en-US" dirty="0"/>
              <a:t> graph is partitioned at a desired resolution — partitions represent groups of connected cells. A PAGA graph is obtained by associating a node with each partition, which are connected by weighted edges that represent the statistically estimated connectivity of partitions. By discarding spurious edges with low weights, PAGA graphs reveal the denoised topology of the data at a chosen resolution and reveal its connected and disconnected regions. Combining high-confidence paths in the PAGA graph with a random-walk based distance measure on the single-cell graph, we order cells within each partition according to their distance from a root cell. A PAGA path then averages all single-cell paths that pass through the corresponding groups of cells. This allows to trace gene expression changes along complex trajectories at single-cell resolution.</a:t>
            </a:r>
          </a:p>
          <a:p>
            <a:r>
              <a:rPr lang="en-US" dirty="0"/>
              <a:t>A PAGA graph whose nodes correspond to cell groups and whose edge weights quantify the connectivity between groups. </a:t>
            </a:r>
            <a:endParaRPr lang="en-US" dirty="0">
              <a:cs typeface="Calibri"/>
            </a:endParaRPr>
          </a:p>
        </p:txBody>
      </p:sp>
      <p:sp>
        <p:nvSpPr>
          <p:cNvPr id="4" name="Slide Number Placeholder 3"/>
          <p:cNvSpPr>
            <a:spLocks noGrp="1"/>
          </p:cNvSpPr>
          <p:nvPr>
            <p:ph type="sldNum" sz="quarter" idx="5"/>
          </p:nvPr>
        </p:nvSpPr>
        <p:spPr/>
        <p:txBody>
          <a:bodyPr/>
          <a:lstStyle/>
          <a:p>
            <a:fld id="{7696D207-7C42-4AB4-96B4-B1E504C53C75}" type="slidenum">
              <a:rPr lang="en-US"/>
              <a:t>44</a:t>
            </a:fld>
            <a:endParaRPr lang="en-US"/>
          </a:p>
        </p:txBody>
      </p:sp>
    </p:spTree>
    <p:extLst>
      <p:ext uri="{BB962C8B-B14F-4D97-AF65-F5344CB8AC3E}">
        <p14:creationId xmlns:p14="http://schemas.microsoft.com/office/powerpoint/2010/main" val="3454604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genes &gt; 1000 bp in length, normalizing by length will have a detrimental effect: it will effectively under-estimate the number of reads mapped to these genes, thus leading to a reduction in power for identifying highly variable genes. The likely reason for this is that, although the SMARTer protocol is superior to the Tang protocol regarding coverage across the transcript, it still has a relatively strong 3’ bias. </a:t>
            </a:r>
          </a:p>
          <a:p>
            <a:endParaRPr lang="en-US" b="1"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12</a:t>
            </a:fld>
            <a:endParaRPr lang="en-US"/>
          </a:p>
        </p:txBody>
      </p:sp>
    </p:spTree>
    <p:extLst>
      <p:ext uri="{BB962C8B-B14F-4D97-AF65-F5344CB8AC3E}">
        <p14:creationId xmlns:p14="http://schemas.microsoft.com/office/powerpoint/2010/main" val="2271652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calculates the average expression and dispersion for each gene, places these genes into bins, and then calculates a z-score for dispersion within each bin. This helps control for the relationship between variability and average expression:</a:t>
            </a:r>
          </a:p>
          <a:p>
            <a:endParaRPr lang="en-US"/>
          </a:p>
          <a:p>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61C058B6-2D48-8042-9841-48FB159312D2}" type="slidenum">
              <a:rPr lang="en-US" smtClean="0"/>
              <a:t>14</a:t>
            </a:fld>
            <a:endParaRPr lang="en-US"/>
          </a:p>
        </p:txBody>
      </p:sp>
    </p:spTree>
    <p:extLst>
      <p:ext uri="{BB962C8B-B14F-4D97-AF65-F5344CB8AC3E}">
        <p14:creationId xmlns:p14="http://schemas.microsoft.com/office/powerpoint/2010/main" val="157264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17</a:t>
            </a:fld>
            <a:endParaRPr lang="en-US"/>
          </a:p>
        </p:txBody>
      </p:sp>
    </p:spTree>
    <p:extLst>
      <p:ext uri="{BB962C8B-B14F-4D97-AF65-F5344CB8AC3E}">
        <p14:creationId xmlns:p14="http://schemas.microsoft.com/office/powerpoint/2010/main" val="3084316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20</a:t>
            </a:fld>
            <a:endParaRPr lang="en-US"/>
          </a:p>
        </p:txBody>
      </p:sp>
    </p:spTree>
    <p:extLst>
      <p:ext uri="{BB962C8B-B14F-4D97-AF65-F5344CB8AC3E}">
        <p14:creationId xmlns:p14="http://schemas.microsoft.com/office/powerpoint/2010/main" val="3167401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mr-IN" dirty="0"/>
              <a:t>–</a:t>
            </a:r>
            <a:r>
              <a:rPr lang="en-US" dirty="0"/>
              <a:t> simulated</a:t>
            </a:r>
            <a:r>
              <a:rPr lang="en-US" baseline="0" dirty="0"/>
              <a:t> data</a:t>
            </a:r>
          </a:p>
          <a:p>
            <a:r>
              <a:rPr lang="en-US" baseline="0" dirty="0"/>
              <a:t>B </a:t>
            </a:r>
            <a:r>
              <a:rPr lang="mr-IN" baseline="0" dirty="0"/>
              <a:t>–</a:t>
            </a:r>
            <a:r>
              <a:rPr lang="en-US" baseline="0" dirty="0"/>
              <a:t> KNN graph with k=5</a:t>
            </a:r>
          </a:p>
          <a:p>
            <a:r>
              <a:rPr lang="en-US" baseline="0" dirty="0"/>
              <a:t>C </a:t>
            </a:r>
            <a:r>
              <a:rPr lang="mr-IN" baseline="0" dirty="0"/>
              <a:t>–</a:t>
            </a:r>
            <a:r>
              <a:rPr lang="en-US" baseline="0" dirty="0"/>
              <a:t> KNN graph with k=10</a:t>
            </a:r>
          </a:p>
          <a:p>
            <a:r>
              <a:rPr lang="en-US" baseline="0" dirty="0"/>
              <a:t>D </a:t>
            </a:r>
            <a:r>
              <a:rPr lang="mr-IN" baseline="0" dirty="0"/>
              <a:t>–</a:t>
            </a:r>
            <a:r>
              <a:rPr lang="en-US" baseline="0" dirty="0"/>
              <a:t> </a:t>
            </a:r>
            <a:r>
              <a:rPr lang="en-US" baseline="0" dirty="0" err="1"/>
              <a:t>jaccard</a:t>
            </a:r>
            <a:r>
              <a:rPr lang="en-US" baseline="0" dirty="0"/>
              <a:t> index to assign modularity</a:t>
            </a:r>
            <a:endParaRPr lang="en-US" dirty="0"/>
          </a:p>
        </p:txBody>
      </p:sp>
      <p:sp>
        <p:nvSpPr>
          <p:cNvPr id="4" name="Slide Number Placeholder 3"/>
          <p:cNvSpPr>
            <a:spLocks noGrp="1"/>
          </p:cNvSpPr>
          <p:nvPr>
            <p:ph type="sldNum" sz="quarter" idx="10"/>
          </p:nvPr>
        </p:nvSpPr>
        <p:spPr/>
        <p:txBody>
          <a:bodyPr/>
          <a:lstStyle/>
          <a:p>
            <a:fld id="{61C058B6-2D48-8042-9841-48FB159312D2}" type="slidenum">
              <a:rPr lang="en-US" smtClean="0"/>
              <a:t>23</a:t>
            </a:fld>
            <a:endParaRPr lang="en-US"/>
          </a:p>
        </p:txBody>
      </p:sp>
    </p:spTree>
    <p:extLst>
      <p:ext uri="{BB962C8B-B14F-4D97-AF65-F5344CB8AC3E}">
        <p14:creationId xmlns:p14="http://schemas.microsoft.com/office/powerpoint/2010/main" val="85971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 In very few words, RNA velocity can track the rate and direction of transcriptomic changes.</a:t>
            </a:r>
            <a:endParaRPr lang="en-US" sz="1400">
              <a:cs typeface="Calibri"/>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When this paper came out there was a ton of hype all over twitter and this was partly because *click*</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88a49a0c6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88a49a0c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one of the most commonly studied, yet poorly understood processes in biology is development. So how exactly single cells form complex tissues such as the brain, the lung, the kidney, and eventually entire organisms.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Studying development is hard. It typically requires and combines methods from different fields. but one of the major accomplishments in the last few years has been the development of single cell RNA sequencing assays that reveal RNA abundance with high quantitative accuracy and sensitivity. However, like bulk RNA-seq, single cell RNA-sequencing only captures a static </a:t>
            </a:r>
            <a:r>
              <a:rPr lang="en" sz="1400">
                <a:solidFill>
                  <a:srgbClr val="222222"/>
                </a:solidFill>
                <a:highlight>
                  <a:srgbClr val="FFFFFF"/>
                </a:highlight>
                <a:latin typeface="Lora"/>
                <a:ea typeface="Lora"/>
                <a:cs typeface="Lora"/>
                <a:sym typeface="Lora"/>
              </a:rPr>
              <a:t>snapshot at a single point in time, which makes the analysis of time-resolved phenomena such as development a challenge.</a:t>
            </a:r>
            <a:endParaRPr sz="1400">
              <a:solidFill>
                <a:srgbClr val="222222"/>
              </a:solidFill>
              <a:highlight>
                <a:srgbClr val="FFFFFF"/>
              </a:highlight>
              <a:latin typeface="Lora"/>
              <a:ea typeface="Lora"/>
              <a:cs typeface="Lora"/>
              <a:sym typeface="Lora"/>
            </a:endParaRPr>
          </a:p>
          <a:p>
            <a:pPr marL="0" lvl="0" indent="0" algn="l" rtl="0">
              <a:spcBef>
                <a:spcPts val="0"/>
              </a:spcBef>
              <a:spcAft>
                <a:spcPts val="0"/>
              </a:spcAft>
              <a:buNone/>
            </a:pPr>
            <a:endParaRPr sz="1400">
              <a:solidFill>
                <a:srgbClr val="222222"/>
              </a:solidFill>
              <a:highlight>
                <a:srgbClr val="FFFFFF"/>
              </a:highlight>
              <a:latin typeface="Lora"/>
              <a:ea typeface="Lora"/>
              <a:cs typeface="Lora"/>
              <a:sym typeface="Lora"/>
            </a:endParaRPr>
          </a:p>
          <a:p>
            <a:pPr marL="0" lvl="0" indent="0" algn="l" rtl="0">
              <a:spcBef>
                <a:spcPts val="0"/>
              </a:spcBef>
              <a:spcAft>
                <a:spcPts val="0"/>
              </a:spcAft>
              <a:buNone/>
            </a:pPr>
            <a:r>
              <a:rPr lang="en" sz="1400">
                <a:solidFill>
                  <a:srgbClr val="222222"/>
                </a:solidFill>
                <a:highlight>
                  <a:srgbClr val="FFFFFF"/>
                </a:highlight>
                <a:latin typeface="Lora"/>
                <a:ea typeface="Lora"/>
                <a:cs typeface="Lora"/>
                <a:sym typeface="Lora"/>
              </a:rPr>
              <a:t>So the major question that our paper is trying to answer is *click* .. (question).</a:t>
            </a:r>
            <a:endParaRPr sz="1400">
              <a:solidFill>
                <a:srgbClr val="222222"/>
              </a:solidFill>
              <a:highlight>
                <a:srgbClr val="FFFFFF"/>
              </a:highlight>
              <a:latin typeface="Lora"/>
              <a:ea typeface="Lora"/>
              <a:cs typeface="Lora"/>
              <a:sym typeface="Lor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081F29-EE8B-934D-8DEF-3E159DEAB6D5}"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64636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59081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334166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03981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81F29-EE8B-934D-8DEF-3E159DEAB6D5}"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967180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81F29-EE8B-934D-8DEF-3E159DEAB6D5}"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120172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081F29-EE8B-934D-8DEF-3E159DEAB6D5}"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2788486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5081F29-EE8B-934D-8DEF-3E159DEAB6D5}" type="datetimeFigureOut">
              <a:rPr lang="en-US" smtClean="0"/>
              <a:t>1/28/2019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6516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81F29-EE8B-934D-8DEF-3E159DEAB6D5}" type="datetimeFigureOut">
              <a:rPr lang="en-US" smtClean="0"/>
              <a:t>1/28/2019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2550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81F29-EE8B-934D-8DEF-3E159DEAB6D5}" type="datetimeFigureOut">
              <a:rPr lang="en-US" smtClean="0"/>
              <a:t>1/28/2019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572958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342336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81F29-EE8B-934D-8DEF-3E159DEAB6D5}" type="datetimeFigureOut">
              <a:rPr lang="en-US" smtClean="0"/>
              <a:t>1/28/2019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A18EA3-C221-EA48-94F8-969B27D12C8D}" type="slidenum">
              <a:rPr lang="en-US" smtClean="0"/>
              <a:t>‹#›</a:t>
            </a:fld>
            <a:endParaRPr lang="en-US"/>
          </a:p>
        </p:txBody>
      </p:sp>
    </p:spTree>
    <p:extLst>
      <p:ext uri="{BB962C8B-B14F-4D97-AF65-F5344CB8AC3E}">
        <p14:creationId xmlns:p14="http://schemas.microsoft.com/office/powerpoint/2010/main" val="655904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81F29-EE8B-934D-8DEF-3E159DEAB6D5}" type="datetimeFigureOut">
              <a:rPr lang="en-US" smtClean="0"/>
              <a:t>1/28/2019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18EA3-C221-EA48-94F8-969B27D12C8D}" type="slidenum">
              <a:rPr lang="en-US" smtClean="0"/>
              <a:t>‹#›</a:t>
            </a:fld>
            <a:endParaRPr lang="en-US"/>
          </a:p>
        </p:txBody>
      </p:sp>
    </p:spTree>
    <p:extLst>
      <p:ext uri="{BB962C8B-B14F-4D97-AF65-F5344CB8AC3E}">
        <p14:creationId xmlns:p14="http://schemas.microsoft.com/office/powerpoint/2010/main" val="38810041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anndata.readthedocs.io/en/latest/anndata.AnnData.html#anndata.AnnData"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Single Cell Data Analysis	</a:t>
            </a:r>
          </a:p>
        </p:txBody>
      </p:sp>
      <p:sp>
        <p:nvSpPr>
          <p:cNvPr id="3" name="Subtitle 2"/>
          <p:cNvSpPr>
            <a:spLocks noGrp="1"/>
          </p:cNvSpPr>
          <p:nvPr>
            <p:ph type="subTitle" idx="1"/>
          </p:nvPr>
        </p:nvSpPr>
        <p:spPr/>
        <p:txBody>
          <a:bodyPr/>
          <a:lstStyle/>
          <a:p>
            <a:r>
              <a:rPr lang="en-US" dirty="0"/>
              <a:t>CMM262-2019</a:t>
            </a:r>
          </a:p>
          <a:p>
            <a:r>
              <a:rPr lang="en-US" dirty="0"/>
              <a:t>Rob Morey</a:t>
            </a:r>
          </a:p>
          <a:p>
            <a:r>
              <a:rPr lang="en-US" dirty="0"/>
              <a:t>remorey@eng.ucsd.edu</a:t>
            </a:r>
          </a:p>
        </p:txBody>
      </p:sp>
    </p:spTree>
    <p:extLst>
      <p:ext uri="{BB962C8B-B14F-4D97-AF65-F5344CB8AC3E}">
        <p14:creationId xmlns:p14="http://schemas.microsoft.com/office/powerpoint/2010/main" val="275065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1ED02B1-1BC5-458F-9994-627281CFE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3691"/>
            <a:ext cx="9144000" cy="19343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73352" y="4388020"/>
            <a:ext cx="5797296" cy="1188720"/>
          </a:xfrm>
          <a:prstGeom prst="rect">
            <a:avLst/>
          </a:prstGeom>
          <a:solidFill>
            <a:schemeClr val="bg1"/>
          </a:solidFill>
          <a:ln w="31750">
            <a:solidFill>
              <a:schemeClr val="tx1">
                <a:lumMod val="75000"/>
                <a:lumOff val="25000"/>
              </a:schemeClr>
            </a:solidFill>
          </a:ln>
        </p:spPr>
        <p:txBody>
          <a:bodyPr vert="horz" lIns="91440" tIns="45720" rIns="91440" bIns="45720" rtlCol="0" anchor="ctr">
            <a:normAutofit/>
          </a:bodyPr>
          <a:lstStyle/>
          <a:p>
            <a:pPr algn="ctr" defTabSz="914400">
              <a:lnSpc>
                <a:spcPct val="90000"/>
              </a:lnSpc>
              <a:spcBef>
                <a:spcPct val="0"/>
              </a:spcBef>
              <a:spcAft>
                <a:spcPts val="600"/>
              </a:spcAft>
            </a:pPr>
            <a:r>
              <a:rPr lang="en-US" sz="2800" kern="1200">
                <a:solidFill>
                  <a:schemeClr val="tx1"/>
                </a:solidFill>
                <a:latin typeface="+mj-lt"/>
                <a:ea typeface="+mj-ea"/>
                <a:cs typeface="+mj-cs"/>
              </a:rPr>
              <a:t>Remove outlier cells</a:t>
            </a:r>
          </a:p>
        </p:txBody>
      </p:sp>
      <p:pic>
        <p:nvPicPr>
          <p:cNvPr id="2" name="Picture 4" descr="A close up of a map&#10;&#10;Description generated with very high confidence">
            <a:extLst>
              <a:ext uri="{FF2B5EF4-FFF2-40B4-BE49-F238E27FC236}">
                <a16:creationId xmlns:a16="http://schemas.microsoft.com/office/drawing/2014/main" id="{6489DDEE-721C-45BA-AC64-98A5C5B356E6}"/>
              </a:ext>
            </a:extLst>
          </p:cNvPr>
          <p:cNvPicPr>
            <a:picLocks noChangeAspect="1"/>
          </p:cNvPicPr>
          <p:nvPr/>
        </p:nvPicPr>
        <p:blipFill>
          <a:blip r:embed="rId2"/>
          <a:stretch>
            <a:fillRect/>
          </a:stretch>
        </p:blipFill>
        <p:spPr>
          <a:xfrm>
            <a:off x="239918" y="1294833"/>
            <a:ext cx="6406271" cy="1748403"/>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CD4FA37-ADAF-4794-9EDA-865CBEE027ED}"/>
              </a:ext>
            </a:extLst>
          </p:cNvPr>
          <p:cNvPicPr>
            <a:picLocks noChangeAspect="1"/>
          </p:cNvPicPr>
          <p:nvPr/>
        </p:nvPicPr>
        <p:blipFill>
          <a:blip r:embed="rId3"/>
          <a:stretch>
            <a:fillRect/>
          </a:stretch>
        </p:blipFill>
        <p:spPr>
          <a:xfrm>
            <a:off x="6788670" y="1197060"/>
            <a:ext cx="2171700" cy="2046717"/>
          </a:xfrm>
          <a:prstGeom prst="rect">
            <a:avLst/>
          </a:prstGeom>
        </p:spPr>
      </p:pic>
    </p:spTree>
    <p:extLst>
      <p:ext uri="{BB962C8B-B14F-4D97-AF65-F5344CB8AC3E}">
        <p14:creationId xmlns:p14="http://schemas.microsoft.com/office/powerpoint/2010/main" val="44631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Normalize, Select variable genes, and z-score for scaling</a:t>
            </a:r>
          </a:p>
        </p:txBody>
      </p:sp>
      <p:sp>
        <p:nvSpPr>
          <p:cNvPr id="3" name="TextBox 2"/>
          <p:cNvSpPr txBox="1"/>
          <p:nvPr/>
        </p:nvSpPr>
        <p:spPr>
          <a:xfrm>
            <a:off x="232957" y="1706210"/>
            <a:ext cx="4061137" cy="2308324"/>
          </a:xfrm>
          <a:prstGeom prst="rect">
            <a:avLst/>
          </a:prstGeom>
          <a:noFill/>
        </p:spPr>
        <p:txBody>
          <a:bodyPr wrap="square" rtlCol="0">
            <a:spAutoFit/>
          </a:bodyPr>
          <a:lstStyle/>
          <a:p>
            <a:r>
              <a:rPr lang="en-US" dirty="0"/>
              <a:t>How do you normalize for sequencing depth? </a:t>
            </a:r>
          </a:p>
          <a:p>
            <a:endParaRPr lang="en-US" dirty="0"/>
          </a:p>
          <a:p>
            <a:r>
              <a:rPr lang="en-US" dirty="0"/>
              <a:t>Should you normalize for sequencing depth in single cell data? </a:t>
            </a:r>
          </a:p>
          <a:p>
            <a:endParaRPr lang="en-US" dirty="0"/>
          </a:p>
          <a:p>
            <a:r>
              <a:rPr lang="en-US" dirty="0"/>
              <a:t>Is Length an important normalization step here? </a:t>
            </a:r>
          </a:p>
        </p:txBody>
      </p:sp>
      <p:sp>
        <p:nvSpPr>
          <p:cNvPr id="6" name="TextBox 5"/>
          <p:cNvSpPr txBox="1"/>
          <p:nvPr/>
        </p:nvSpPr>
        <p:spPr>
          <a:xfrm>
            <a:off x="6140823" y="6529295"/>
            <a:ext cx="3287059" cy="307777"/>
          </a:xfrm>
          <a:prstGeom prst="rect">
            <a:avLst/>
          </a:prstGeom>
          <a:noFill/>
        </p:spPr>
        <p:txBody>
          <a:bodyPr wrap="square" rtlCol="0" anchor="t">
            <a:spAutoFit/>
          </a:bodyPr>
          <a:lstStyle/>
          <a:p>
            <a:r>
              <a:rPr lang="en-US" sz="1400"/>
              <a:t>Nat Methods. 2017 Jun; 14(6): 565–571</a:t>
            </a:r>
            <a:endParaRPr lang="en-US"/>
          </a:p>
        </p:txBody>
      </p:sp>
      <p:pic>
        <p:nvPicPr>
          <p:cNvPr id="4" name="Picture 6" descr="A close up of text on a white background&#10;&#10;Description generated with very high confidence">
            <a:extLst>
              <a:ext uri="{FF2B5EF4-FFF2-40B4-BE49-F238E27FC236}">
                <a16:creationId xmlns:a16="http://schemas.microsoft.com/office/drawing/2014/main" id="{60A937E2-87E0-498C-AA98-E8063B2FCD9A}"/>
              </a:ext>
            </a:extLst>
          </p:cNvPr>
          <p:cNvPicPr>
            <a:picLocks noChangeAspect="1"/>
          </p:cNvPicPr>
          <p:nvPr/>
        </p:nvPicPr>
        <p:blipFill>
          <a:blip r:embed="rId3"/>
          <a:stretch>
            <a:fillRect/>
          </a:stretch>
        </p:blipFill>
        <p:spPr>
          <a:xfrm>
            <a:off x="4457158" y="734047"/>
            <a:ext cx="4606669" cy="4837365"/>
          </a:xfrm>
          <a:prstGeom prst="rect">
            <a:avLst/>
          </a:prstGeom>
        </p:spPr>
      </p:pic>
    </p:spTree>
    <p:extLst>
      <p:ext uri="{BB962C8B-B14F-4D97-AF65-F5344CB8AC3E}">
        <p14:creationId xmlns:p14="http://schemas.microsoft.com/office/powerpoint/2010/main" val="87523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Normalize, Select variable genes, and z-score for scaling</a:t>
            </a:r>
          </a:p>
        </p:txBody>
      </p:sp>
      <p:sp>
        <p:nvSpPr>
          <p:cNvPr id="3" name="TextBox 2"/>
          <p:cNvSpPr txBox="1"/>
          <p:nvPr/>
        </p:nvSpPr>
        <p:spPr>
          <a:xfrm>
            <a:off x="232957" y="1706210"/>
            <a:ext cx="4061137" cy="2308324"/>
          </a:xfrm>
          <a:prstGeom prst="rect">
            <a:avLst/>
          </a:prstGeom>
          <a:noFill/>
        </p:spPr>
        <p:txBody>
          <a:bodyPr wrap="square" rtlCol="0">
            <a:spAutoFit/>
          </a:bodyPr>
          <a:lstStyle/>
          <a:p>
            <a:r>
              <a:rPr lang="en-US" dirty="0"/>
              <a:t>How do you normalize for sequencing depth? </a:t>
            </a:r>
          </a:p>
          <a:p>
            <a:endParaRPr lang="en-US" dirty="0"/>
          </a:p>
          <a:p>
            <a:r>
              <a:rPr lang="en-US" dirty="0"/>
              <a:t>Should you normalize for sequencing depth in single cell data? </a:t>
            </a:r>
          </a:p>
          <a:p>
            <a:endParaRPr lang="en-US" dirty="0"/>
          </a:p>
          <a:p>
            <a:r>
              <a:rPr lang="en-US" dirty="0"/>
              <a:t>Is Length an important normalization step here? </a:t>
            </a:r>
          </a:p>
        </p:txBody>
      </p:sp>
      <p:sp>
        <p:nvSpPr>
          <p:cNvPr id="6" name="TextBox 5"/>
          <p:cNvSpPr txBox="1"/>
          <p:nvPr/>
        </p:nvSpPr>
        <p:spPr>
          <a:xfrm>
            <a:off x="6140823" y="6529295"/>
            <a:ext cx="3287059" cy="307777"/>
          </a:xfrm>
          <a:prstGeom prst="rect">
            <a:avLst/>
          </a:prstGeom>
          <a:noFill/>
        </p:spPr>
        <p:txBody>
          <a:bodyPr wrap="square" rtlCol="0" anchor="t">
            <a:spAutoFit/>
          </a:bodyPr>
          <a:lstStyle/>
          <a:p>
            <a:r>
              <a:rPr lang="en-US" sz="1400"/>
              <a:t>Nat Methods. 2017 Jun; 14(6): 565–571</a:t>
            </a:r>
            <a:endParaRPr lang="en-US"/>
          </a:p>
        </p:txBody>
      </p:sp>
      <p:pic>
        <p:nvPicPr>
          <p:cNvPr id="4" name="Picture 6" descr="A close up of text on a white background&#10;&#10;Description generated with very high confidence">
            <a:extLst>
              <a:ext uri="{FF2B5EF4-FFF2-40B4-BE49-F238E27FC236}">
                <a16:creationId xmlns:a16="http://schemas.microsoft.com/office/drawing/2014/main" id="{60A937E2-87E0-498C-AA98-E8063B2FCD9A}"/>
              </a:ext>
            </a:extLst>
          </p:cNvPr>
          <p:cNvPicPr>
            <a:picLocks noChangeAspect="1"/>
          </p:cNvPicPr>
          <p:nvPr/>
        </p:nvPicPr>
        <p:blipFill>
          <a:blip r:embed="rId3"/>
          <a:stretch>
            <a:fillRect/>
          </a:stretch>
        </p:blipFill>
        <p:spPr>
          <a:xfrm>
            <a:off x="4457158" y="734047"/>
            <a:ext cx="4606669" cy="4837365"/>
          </a:xfrm>
          <a:prstGeom prst="rect">
            <a:avLst/>
          </a:prstGeom>
        </p:spPr>
      </p:pic>
    </p:spTree>
    <p:extLst>
      <p:ext uri="{BB962C8B-B14F-4D97-AF65-F5344CB8AC3E}">
        <p14:creationId xmlns:p14="http://schemas.microsoft.com/office/powerpoint/2010/main" val="3651035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34FFE266-CF53-41D3-A0C5-810AB925BF47}"/>
              </a:ext>
            </a:extLst>
          </p:cNvPr>
          <p:cNvPicPr>
            <a:picLocks noChangeAspect="1"/>
          </p:cNvPicPr>
          <p:nvPr/>
        </p:nvPicPr>
        <p:blipFill>
          <a:blip r:embed="rId2"/>
          <a:stretch>
            <a:fillRect/>
          </a:stretch>
        </p:blipFill>
        <p:spPr>
          <a:xfrm>
            <a:off x="2387841" y="1218386"/>
            <a:ext cx="4433323" cy="5147115"/>
          </a:xfrm>
          <a:prstGeom prst="rect">
            <a:avLst/>
          </a:prstGeom>
        </p:spPr>
      </p:pic>
      <p:pic>
        <p:nvPicPr>
          <p:cNvPr id="4" name="Picture 4" descr="A drawing of a person&#10;&#10;Description generated with high confidence">
            <a:extLst>
              <a:ext uri="{FF2B5EF4-FFF2-40B4-BE49-F238E27FC236}">
                <a16:creationId xmlns:a16="http://schemas.microsoft.com/office/drawing/2014/main" id="{BFAF4159-C1F0-4831-86E7-3FB568236D5C}"/>
              </a:ext>
            </a:extLst>
          </p:cNvPr>
          <p:cNvPicPr>
            <a:picLocks noChangeAspect="1"/>
          </p:cNvPicPr>
          <p:nvPr/>
        </p:nvPicPr>
        <p:blipFill>
          <a:blip r:embed="rId3"/>
          <a:stretch>
            <a:fillRect/>
          </a:stretch>
        </p:blipFill>
        <p:spPr>
          <a:xfrm>
            <a:off x="3232902" y="429026"/>
            <a:ext cx="2743200" cy="756234"/>
          </a:xfrm>
          <a:prstGeom prst="rect">
            <a:avLst/>
          </a:prstGeom>
        </p:spPr>
      </p:pic>
    </p:spTree>
    <p:extLst>
      <p:ext uri="{BB962C8B-B14F-4D97-AF65-F5344CB8AC3E}">
        <p14:creationId xmlns:p14="http://schemas.microsoft.com/office/powerpoint/2010/main" val="3902889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D46C-DA2D-4E5B-8576-4C4D0A313AD4}"/>
              </a:ext>
            </a:extLst>
          </p:cNvPr>
          <p:cNvSpPr>
            <a:spLocks noGrp="1"/>
          </p:cNvSpPr>
          <p:nvPr>
            <p:ph type="title"/>
          </p:nvPr>
        </p:nvSpPr>
        <p:spPr/>
        <p:txBody>
          <a:bodyPr>
            <a:normAutofit fontScale="90000"/>
          </a:bodyPr>
          <a:lstStyle/>
          <a:p>
            <a:r>
              <a:rPr lang="en-US" dirty="0">
                <a:cs typeface="Calibri"/>
              </a:rPr>
              <a:t>Filter for variable genes to control the </a:t>
            </a:r>
            <a:r>
              <a:rPr lang="en-US">
                <a:cs typeface="Calibri"/>
              </a:rPr>
              <a:t>relationship between variability and average expression</a:t>
            </a:r>
            <a:endParaRPr lang="en-US"/>
          </a:p>
        </p:txBody>
      </p:sp>
      <p:pic>
        <p:nvPicPr>
          <p:cNvPr id="3" name="Picture 3" descr="A close up of a map&#10;&#10;Description generated with high confidence">
            <a:extLst>
              <a:ext uri="{FF2B5EF4-FFF2-40B4-BE49-F238E27FC236}">
                <a16:creationId xmlns:a16="http://schemas.microsoft.com/office/drawing/2014/main" id="{E693C732-2850-4F18-9FBF-C9DCC4567078}"/>
              </a:ext>
            </a:extLst>
          </p:cNvPr>
          <p:cNvPicPr>
            <a:picLocks noChangeAspect="1"/>
          </p:cNvPicPr>
          <p:nvPr/>
        </p:nvPicPr>
        <p:blipFill>
          <a:blip r:embed="rId3"/>
          <a:stretch>
            <a:fillRect/>
          </a:stretch>
        </p:blipFill>
        <p:spPr>
          <a:xfrm>
            <a:off x="426865" y="1954852"/>
            <a:ext cx="8257768" cy="4584248"/>
          </a:xfrm>
          <a:prstGeom prst="rect">
            <a:avLst/>
          </a:prstGeom>
        </p:spPr>
      </p:pic>
    </p:spTree>
    <p:extLst>
      <p:ext uri="{BB962C8B-B14F-4D97-AF65-F5344CB8AC3E}">
        <p14:creationId xmlns:p14="http://schemas.microsoft.com/office/powerpoint/2010/main" val="1734895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nchor="t">
            <a:spAutoFit/>
          </a:bodyPr>
          <a:lstStyle/>
          <a:p>
            <a:r>
              <a:rPr lang="en-US" sz="2800"/>
              <a:t>Z-score scaling for filtering in variable genes:</a:t>
            </a:r>
          </a:p>
        </p:txBody>
      </p:sp>
      <p:sp>
        <p:nvSpPr>
          <p:cNvPr id="3" name="TextBox 2"/>
          <p:cNvSpPr txBox="1"/>
          <p:nvPr/>
        </p:nvSpPr>
        <p:spPr>
          <a:xfrm>
            <a:off x="0" y="1059879"/>
            <a:ext cx="9144000" cy="369332"/>
          </a:xfrm>
          <a:prstGeom prst="rect">
            <a:avLst/>
          </a:prstGeom>
          <a:noFill/>
        </p:spPr>
        <p:txBody>
          <a:bodyPr wrap="square" rtlCol="0" anchor="t">
            <a:spAutoFit/>
          </a:bodyPr>
          <a:lstStyle/>
          <a:p>
            <a:r>
              <a:rPr lang="en-US"/>
              <a:t>Z-score</a:t>
            </a:r>
            <a:r>
              <a:rPr lang="en-US" dirty="0"/>
              <a:t> is the number of standard deviations away from the mean </a:t>
            </a:r>
          </a:p>
        </p:txBody>
      </p:sp>
      <p:pic>
        <p:nvPicPr>
          <p:cNvPr id="7" name="Picture 6"/>
          <p:cNvPicPr>
            <a:picLocks noChangeAspect="1"/>
          </p:cNvPicPr>
          <p:nvPr/>
        </p:nvPicPr>
        <p:blipFill>
          <a:blip r:embed="rId2"/>
          <a:stretch>
            <a:fillRect/>
          </a:stretch>
        </p:blipFill>
        <p:spPr>
          <a:xfrm>
            <a:off x="2306170" y="1916952"/>
            <a:ext cx="4279900" cy="3340100"/>
          </a:xfrm>
          <a:prstGeom prst="rect">
            <a:avLst/>
          </a:prstGeom>
        </p:spPr>
      </p:pic>
      <p:sp>
        <p:nvSpPr>
          <p:cNvPr id="8" name="TextBox 7"/>
          <p:cNvSpPr txBox="1"/>
          <p:nvPr/>
        </p:nvSpPr>
        <p:spPr>
          <a:xfrm>
            <a:off x="1494118" y="5532323"/>
            <a:ext cx="6586070" cy="923330"/>
          </a:xfrm>
          <a:prstGeom prst="rect">
            <a:avLst/>
          </a:prstGeom>
          <a:noFill/>
        </p:spPr>
        <p:txBody>
          <a:bodyPr wrap="square" rtlCol="0">
            <a:spAutoFit/>
          </a:bodyPr>
          <a:lstStyle/>
          <a:p>
            <a:r>
              <a:rPr lang="en-US" dirty="0"/>
              <a:t>Purpose is to scale expression of each gene relative to all the cells</a:t>
            </a:r>
          </a:p>
          <a:p>
            <a:endParaRPr lang="en-US" dirty="0"/>
          </a:p>
          <a:p>
            <a:endParaRPr lang="en-US" dirty="0"/>
          </a:p>
        </p:txBody>
      </p:sp>
      <p:sp>
        <p:nvSpPr>
          <p:cNvPr id="6" name="TextBox 5"/>
          <p:cNvSpPr txBox="1"/>
          <p:nvPr/>
        </p:nvSpPr>
        <p:spPr>
          <a:xfrm>
            <a:off x="1792941" y="6086321"/>
            <a:ext cx="5558117" cy="369332"/>
          </a:xfrm>
          <a:prstGeom prst="rect">
            <a:avLst/>
          </a:prstGeom>
          <a:noFill/>
        </p:spPr>
        <p:txBody>
          <a:bodyPr wrap="square" rtlCol="0">
            <a:spAutoFit/>
          </a:bodyPr>
          <a:lstStyle/>
          <a:p>
            <a:r>
              <a:rPr lang="en-US" dirty="0"/>
              <a:t>What is the expected sum of all z-scores for a given gene? </a:t>
            </a:r>
          </a:p>
        </p:txBody>
      </p:sp>
    </p:spTree>
    <p:extLst>
      <p:ext uri="{BB962C8B-B14F-4D97-AF65-F5344CB8AC3E}">
        <p14:creationId xmlns:p14="http://schemas.microsoft.com/office/powerpoint/2010/main" val="7210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Pearson </a:t>
            </a:r>
            <a:r>
              <a:rPr lang="en-US" sz="2800" dirty="0" err="1"/>
              <a:t>vs</a:t>
            </a:r>
            <a:r>
              <a:rPr lang="en-US" sz="2800" dirty="0"/>
              <a:t> Spearman correlation</a:t>
            </a:r>
          </a:p>
        </p:txBody>
      </p:sp>
      <p:pic>
        <p:nvPicPr>
          <p:cNvPr id="3" name="Picture 2"/>
          <p:cNvPicPr>
            <a:picLocks noChangeAspect="1"/>
          </p:cNvPicPr>
          <p:nvPr/>
        </p:nvPicPr>
        <p:blipFill>
          <a:blip r:embed="rId2"/>
          <a:stretch>
            <a:fillRect/>
          </a:stretch>
        </p:blipFill>
        <p:spPr>
          <a:xfrm>
            <a:off x="128437" y="2170116"/>
            <a:ext cx="2590800" cy="1930400"/>
          </a:xfrm>
          <a:prstGeom prst="rect">
            <a:avLst/>
          </a:prstGeom>
        </p:spPr>
      </p:pic>
      <p:pic>
        <p:nvPicPr>
          <p:cNvPr id="4" name="Picture 3"/>
          <p:cNvPicPr>
            <a:picLocks noChangeAspect="1"/>
          </p:cNvPicPr>
          <p:nvPr/>
        </p:nvPicPr>
        <p:blipFill>
          <a:blip r:embed="rId3"/>
          <a:stretch>
            <a:fillRect/>
          </a:stretch>
        </p:blipFill>
        <p:spPr>
          <a:xfrm>
            <a:off x="4028740" y="2220916"/>
            <a:ext cx="2933700" cy="1917700"/>
          </a:xfrm>
          <a:prstGeom prst="rect">
            <a:avLst/>
          </a:prstGeom>
        </p:spPr>
      </p:pic>
      <p:pic>
        <p:nvPicPr>
          <p:cNvPr id="5" name="Picture 4"/>
          <p:cNvPicPr>
            <a:picLocks noChangeAspect="1"/>
          </p:cNvPicPr>
          <p:nvPr/>
        </p:nvPicPr>
        <p:blipFill>
          <a:blip r:embed="rId4"/>
          <a:stretch>
            <a:fillRect/>
          </a:stretch>
        </p:blipFill>
        <p:spPr>
          <a:xfrm>
            <a:off x="128437" y="4553032"/>
            <a:ext cx="3302000" cy="1943100"/>
          </a:xfrm>
          <a:prstGeom prst="rect">
            <a:avLst/>
          </a:prstGeom>
        </p:spPr>
      </p:pic>
      <p:pic>
        <p:nvPicPr>
          <p:cNvPr id="6" name="Picture 5"/>
          <p:cNvPicPr>
            <a:picLocks noChangeAspect="1"/>
          </p:cNvPicPr>
          <p:nvPr/>
        </p:nvPicPr>
        <p:blipFill>
          <a:blip r:embed="rId5"/>
          <a:stretch>
            <a:fillRect/>
          </a:stretch>
        </p:blipFill>
        <p:spPr>
          <a:xfrm>
            <a:off x="4028740" y="4629232"/>
            <a:ext cx="2184400" cy="1866900"/>
          </a:xfrm>
          <a:prstGeom prst="rect">
            <a:avLst/>
          </a:prstGeom>
        </p:spPr>
      </p:pic>
      <p:sp>
        <p:nvSpPr>
          <p:cNvPr id="7" name="TextBox 6"/>
          <p:cNvSpPr txBox="1"/>
          <p:nvPr/>
        </p:nvSpPr>
        <p:spPr>
          <a:xfrm>
            <a:off x="128437" y="740326"/>
            <a:ext cx="9015563" cy="369332"/>
          </a:xfrm>
          <a:prstGeom prst="rect">
            <a:avLst/>
          </a:prstGeom>
          <a:noFill/>
        </p:spPr>
        <p:txBody>
          <a:bodyPr wrap="square" rtlCol="0">
            <a:spAutoFit/>
          </a:bodyPr>
          <a:lstStyle/>
          <a:p>
            <a:r>
              <a:rPr lang="en-US" dirty="0"/>
              <a:t>Pearson Correlation: For every increase in x, is there a constant, proportional increase in y?</a:t>
            </a:r>
          </a:p>
        </p:txBody>
      </p:sp>
      <p:sp>
        <p:nvSpPr>
          <p:cNvPr id="8" name="TextBox 7"/>
          <p:cNvSpPr txBox="1"/>
          <p:nvPr/>
        </p:nvSpPr>
        <p:spPr>
          <a:xfrm>
            <a:off x="128437" y="1262058"/>
            <a:ext cx="9015563" cy="646331"/>
          </a:xfrm>
          <a:prstGeom prst="rect">
            <a:avLst/>
          </a:prstGeom>
          <a:noFill/>
        </p:spPr>
        <p:txBody>
          <a:bodyPr wrap="square" rtlCol="0">
            <a:spAutoFit/>
          </a:bodyPr>
          <a:lstStyle/>
          <a:p>
            <a:r>
              <a:rPr lang="en-US" dirty="0"/>
              <a:t>Spearman Correlation: Rank based. If x increases, does y also increase </a:t>
            </a:r>
          </a:p>
          <a:p>
            <a:r>
              <a:rPr lang="en-US" dirty="0"/>
              <a:t>				      (magnitude doesn’t matter)</a:t>
            </a:r>
          </a:p>
        </p:txBody>
      </p:sp>
    </p:spTree>
    <p:extLst>
      <p:ext uri="{BB962C8B-B14F-4D97-AF65-F5344CB8AC3E}">
        <p14:creationId xmlns:p14="http://schemas.microsoft.com/office/powerpoint/2010/main" val="99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Distance metrics for “similarity” (Euclidean and Manhattan)</a:t>
            </a:r>
          </a:p>
        </p:txBody>
      </p:sp>
      <p:pic>
        <p:nvPicPr>
          <p:cNvPr id="3" name="Picture 2"/>
          <p:cNvPicPr>
            <a:picLocks noChangeAspect="1"/>
          </p:cNvPicPr>
          <p:nvPr/>
        </p:nvPicPr>
        <p:blipFill>
          <a:blip r:embed="rId3"/>
          <a:stretch>
            <a:fillRect/>
          </a:stretch>
        </p:blipFill>
        <p:spPr>
          <a:xfrm>
            <a:off x="5766230" y="944507"/>
            <a:ext cx="3195817" cy="3220151"/>
          </a:xfrm>
          <a:prstGeom prst="rect">
            <a:avLst/>
          </a:prstGeom>
        </p:spPr>
      </p:pic>
      <p:pic>
        <p:nvPicPr>
          <p:cNvPr id="4" name="Picture 3"/>
          <p:cNvPicPr>
            <a:picLocks noChangeAspect="1"/>
          </p:cNvPicPr>
          <p:nvPr/>
        </p:nvPicPr>
        <p:blipFill>
          <a:blip r:embed="rId4"/>
          <a:stretch>
            <a:fillRect/>
          </a:stretch>
        </p:blipFill>
        <p:spPr>
          <a:xfrm>
            <a:off x="1655882" y="1829180"/>
            <a:ext cx="2611081" cy="2599679"/>
          </a:xfrm>
          <a:prstGeom prst="rect">
            <a:avLst/>
          </a:prstGeom>
        </p:spPr>
      </p:pic>
      <p:sp>
        <p:nvSpPr>
          <p:cNvPr id="5" name="TextBox 4"/>
          <p:cNvSpPr txBox="1"/>
          <p:nvPr/>
        </p:nvSpPr>
        <p:spPr>
          <a:xfrm>
            <a:off x="128437" y="740326"/>
            <a:ext cx="9015563" cy="369332"/>
          </a:xfrm>
          <a:prstGeom prst="rect">
            <a:avLst/>
          </a:prstGeom>
          <a:noFill/>
        </p:spPr>
        <p:txBody>
          <a:bodyPr wrap="square" rtlCol="0">
            <a:spAutoFit/>
          </a:bodyPr>
          <a:lstStyle/>
          <a:p>
            <a:r>
              <a:rPr lang="en-US" dirty="0"/>
              <a:t>Euclidean: shortest distance between two points</a:t>
            </a:r>
          </a:p>
        </p:txBody>
      </p:sp>
      <p:sp>
        <p:nvSpPr>
          <p:cNvPr id="6" name="TextBox 5"/>
          <p:cNvSpPr txBox="1"/>
          <p:nvPr/>
        </p:nvSpPr>
        <p:spPr>
          <a:xfrm>
            <a:off x="128437" y="1262058"/>
            <a:ext cx="9015563" cy="369332"/>
          </a:xfrm>
          <a:prstGeom prst="rect">
            <a:avLst/>
          </a:prstGeom>
          <a:noFill/>
        </p:spPr>
        <p:txBody>
          <a:bodyPr wrap="square" rtlCol="0">
            <a:spAutoFit/>
          </a:bodyPr>
          <a:lstStyle/>
          <a:p>
            <a:r>
              <a:rPr lang="en-US" dirty="0"/>
              <a:t>Manhattan: distance when only moving along x or y axis </a:t>
            </a:r>
          </a:p>
        </p:txBody>
      </p:sp>
      <p:sp>
        <p:nvSpPr>
          <p:cNvPr id="7" name="TextBox 6"/>
          <p:cNvSpPr txBox="1"/>
          <p:nvPr/>
        </p:nvSpPr>
        <p:spPr>
          <a:xfrm>
            <a:off x="128437" y="4702295"/>
            <a:ext cx="9015563" cy="923330"/>
          </a:xfrm>
          <a:prstGeom prst="rect">
            <a:avLst/>
          </a:prstGeom>
          <a:noFill/>
        </p:spPr>
        <p:txBody>
          <a:bodyPr wrap="square" rtlCol="0">
            <a:spAutoFit/>
          </a:bodyPr>
          <a:lstStyle/>
          <a:p>
            <a:pPr marL="285750" indent="-285750">
              <a:buFont typeface="Arial"/>
              <a:buChar char="•"/>
            </a:pPr>
            <a:r>
              <a:rPr lang="en-US" dirty="0"/>
              <a:t>Distance is scaled to N dimensional vectors for lots of cells and genes</a:t>
            </a:r>
          </a:p>
          <a:p>
            <a:pPr marL="285750" indent="-285750">
              <a:buFont typeface="Arial"/>
              <a:buChar char="•"/>
            </a:pPr>
            <a:r>
              <a:rPr lang="en-US" dirty="0"/>
              <a:t>Two cells with 500 genes in each contain 500 distances to measure for overall similarity</a:t>
            </a:r>
          </a:p>
          <a:p>
            <a:endParaRPr lang="en-US" dirty="0"/>
          </a:p>
        </p:txBody>
      </p:sp>
      <p:pic>
        <p:nvPicPr>
          <p:cNvPr id="8" name="Picture 7"/>
          <p:cNvPicPr>
            <a:picLocks noChangeAspect="1"/>
          </p:cNvPicPr>
          <p:nvPr/>
        </p:nvPicPr>
        <p:blipFill>
          <a:blip r:embed="rId5"/>
          <a:stretch>
            <a:fillRect/>
          </a:stretch>
        </p:blipFill>
        <p:spPr>
          <a:xfrm>
            <a:off x="1524000" y="5461000"/>
            <a:ext cx="6083300" cy="1397000"/>
          </a:xfrm>
          <a:prstGeom prst="rect">
            <a:avLst/>
          </a:prstGeom>
        </p:spPr>
      </p:pic>
    </p:spTree>
    <p:extLst>
      <p:ext uri="{BB962C8B-B14F-4D97-AF65-F5344CB8AC3E}">
        <p14:creationId xmlns:p14="http://schemas.microsoft.com/office/powerpoint/2010/main" val="188424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523220"/>
          </a:xfrm>
          <a:prstGeom prst="rect">
            <a:avLst/>
          </a:prstGeom>
          <a:noFill/>
        </p:spPr>
        <p:txBody>
          <a:bodyPr wrap="square" rtlCol="0">
            <a:spAutoFit/>
          </a:bodyPr>
          <a:lstStyle/>
          <a:p>
            <a:r>
              <a:rPr lang="en-US" sz="2800" dirty="0"/>
              <a:t>Clustering: Supervised </a:t>
            </a:r>
            <a:r>
              <a:rPr lang="en-US" sz="2800" dirty="0" err="1"/>
              <a:t>vs</a:t>
            </a:r>
            <a:r>
              <a:rPr lang="en-US" sz="2800" dirty="0"/>
              <a:t> unsupervised</a:t>
            </a:r>
          </a:p>
        </p:txBody>
      </p:sp>
      <p:pic>
        <p:nvPicPr>
          <p:cNvPr id="4" name="Picture 3"/>
          <p:cNvPicPr>
            <a:picLocks noChangeAspect="1"/>
          </p:cNvPicPr>
          <p:nvPr/>
        </p:nvPicPr>
        <p:blipFill>
          <a:blip r:embed="rId2"/>
          <a:stretch>
            <a:fillRect/>
          </a:stretch>
        </p:blipFill>
        <p:spPr>
          <a:xfrm>
            <a:off x="941870" y="959520"/>
            <a:ext cx="7174633" cy="3052192"/>
          </a:xfrm>
          <a:prstGeom prst="rect">
            <a:avLst/>
          </a:prstGeom>
        </p:spPr>
      </p:pic>
      <p:sp>
        <p:nvSpPr>
          <p:cNvPr id="5" name="TextBox 4"/>
          <p:cNvSpPr txBox="1"/>
          <p:nvPr/>
        </p:nvSpPr>
        <p:spPr>
          <a:xfrm>
            <a:off x="128437" y="4702295"/>
            <a:ext cx="9015563" cy="2031325"/>
          </a:xfrm>
          <a:prstGeom prst="rect">
            <a:avLst/>
          </a:prstGeom>
          <a:noFill/>
        </p:spPr>
        <p:txBody>
          <a:bodyPr wrap="square" rtlCol="0">
            <a:spAutoFit/>
          </a:bodyPr>
          <a:lstStyle/>
          <a:p>
            <a:r>
              <a:rPr lang="en-US" dirty="0"/>
              <a:t>Supervised:</a:t>
            </a:r>
          </a:p>
          <a:p>
            <a:pPr marL="742950" lvl="1" indent="-285750">
              <a:buFont typeface="Arial"/>
              <a:buChar char="•"/>
            </a:pPr>
            <a:r>
              <a:rPr lang="en-US" dirty="0"/>
              <a:t>Have prior knowledge of the groups </a:t>
            </a:r>
          </a:p>
          <a:p>
            <a:pPr marL="0" lvl="1"/>
            <a:endParaRPr lang="en-US" dirty="0"/>
          </a:p>
          <a:p>
            <a:pPr marL="0" lvl="1"/>
            <a:r>
              <a:rPr lang="en-US" dirty="0"/>
              <a:t>Unsupervised:</a:t>
            </a:r>
          </a:p>
          <a:p>
            <a:pPr marL="742950" lvl="2" indent="-285750">
              <a:buFont typeface="Arial"/>
              <a:buChar char="•"/>
            </a:pPr>
            <a:r>
              <a:rPr lang="en-US" dirty="0"/>
              <a:t>Have no prior knowledge of the data</a:t>
            </a:r>
          </a:p>
          <a:p>
            <a:pPr marL="742950" lvl="2" indent="-285750">
              <a:buFont typeface="Arial"/>
              <a:buChar char="•"/>
            </a:pPr>
            <a:r>
              <a:rPr lang="en-US" dirty="0"/>
              <a:t>Looking for substructure to find new patterns</a:t>
            </a:r>
          </a:p>
          <a:p>
            <a:endParaRPr lang="en-US" dirty="0"/>
          </a:p>
        </p:txBody>
      </p:sp>
    </p:spTree>
    <p:extLst>
      <p:ext uri="{BB962C8B-B14F-4D97-AF65-F5344CB8AC3E}">
        <p14:creationId xmlns:p14="http://schemas.microsoft.com/office/powerpoint/2010/main" val="1519274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9502"/>
          <a:stretch/>
        </p:blipFill>
        <p:spPr>
          <a:xfrm>
            <a:off x="913329" y="827599"/>
            <a:ext cx="6518177" cy="2938428"/>
          </a:xfrm>
          <a:prstGeom prst="rect">
            <a:avLst/>
          </a:prstGeom>
        </p:spPr>
      </p:pic>
      <p:sp>
        <p:nvSpPr>
          <p:cNvPr id="3" name="TextBox 2"/>
          <p:cNvSpPr txBox="1"/>
          <p:nvPr/>
        </p:nvSpPr>
        <p:spPr>
          <a:xfrm>
            <a:off x="0" y="0"/>
            <a:ext cx="9144000" cy="523220"/>
          </a:xfrm>
          <a:prstGeom prst="rect">
            <a:avLst/>
          </a:prstGeom>
          <a:noFill/>
        </p:spPr>
        <p:txBody>
          <a:bodyPr wrap="square" rtlCol="0">
            <a:spAutoFit/>
          </a:bodyPr>
          <a:lstStyle/>
          <a:p>
            <a:r>
              <a:rPr lang="en-US" sz="2800" dirty="0"/>
              <a:t>Hierarchical Clustering:</a:t>
            </a:r>
          </a:p>
        </p:txBody>
      </p:sp>
      <p:sp>
        <p:nvSpPr>
          <p:cNvPr id="4" name="Rectangle 3"/>
          <p:cNvSpPr/>
          <p:nvPr/>
        </p:nvSpPr>
        <p:spPr>
          <a:xfrm>
            <a:off x="4572000" y="6461480"/>
            <a:ext cx="4572000" cy="400110"/>
          </a:xfrm>
          <a:prstGeom prst="rect">
            <a:avLst/>
          </a:prstGeom>
        </p:spPr>
        <p:txBody>
          <a:bodyPr>
            <a:spAutoFit/>
          </a:bodyPr>
          <a:lstStyle/>
          <a:p>
            <a:r>
              <a:rPr lang="en-US" sz="1000" dirty="0"/>
              <a:t>https://</a:t>
            </a:r>
            <a:r>
              <a:rPr lang="en-US" sz="1000" dirty="0" err="1"/>
              <a:t>www.researchgate.net</a:t>
            </a:r>
            <a:r>
              <a:rPr lang="en-US" sz="1000" dirty="0"/>
              <a:t>/figure/Example-of-hierarchical-clustering-clusters-are-consecutively-merged-with-the-most_273456906</a:t>
            </a:r>
          </a:p>
        </p:txBody>
      </p:sp>
      <p:sp>
        <p:nvSpPr>
          <p:cNvPr id="5" name="TextBox 4"/>
          <p:cNvSpPr txBox="1"/>
          <p:nvPr/>
        </p:nvSpPr>
        <p:spPr>
          <a:xfrm>
            <a:off x="356769" y="3966760"/>
            <a:ext cx="8462571" cy="2031325"/>
          </a:xfrm>
          <a:prstGeom prst="rect">
            <a:avLst/>
          </a:prstGeom>
          <a:noFill/>
        </p:spPr>
        <p:txBody>
          <a:bodyPr wrap="square" rtlCol="0">
            <a:spAutoFit/>
          </a:bodyPr>
          <a:lstStyle/>
          <a:p>
            <a:r>
              <a:rPr lang="en-US" dirty="0"/>
              <a:t>Grouping cells together based on similarity</a:t>
            </a:r>
          </a:p>
          <a:p>
            <a:endParaRPr lang="en-US" dirty="0"/>
          </a:p>
          <a:p>
            <a:r>
              <a:rPr lang="en-US" dirty="0"/>
              <a:t>Bottom up: Start with individual points and add most similar data points</a:t>
            </a:r>
          </a:p>
          <a:p>
            <a:endParaRPr lang="en-US" dirty="0"/>
          </a:p>
          <a:p>
            <a:r>
              <a:rPr lang="en-US" dirty="0"/>
              <a:t>Top down: Start with one big group, and drop out one at a time based on similarity</a:t>
            </a:r>
          </a:p>
          <a:p>
            <a:endParaRPr lang="en-US" dirty="0"/>
          </a:p>
          <a:p>
            <a:r>
              <a:rPr lang="en-US" dirty="0"/>
              <a:t>Cluster groups are defined based on your chosen similarity metric</a:t>
            </a:r>
          </a:p>
        </p:txBody>
      </p:sp>
    </p:spTree>
    <p:extLst>
      <p:ext uri="{BB962C8B-B14F-4D97-AF65-F5344CB8AC3E}">
        <p14:creationId xmlns:p14="http://schemas.microsoft.com/office/powerpoint/2010/main" val="372712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General Workflow:</a:t>
            </a:r>
          </a:p>
        </p:txBody>
      </p:sp>
      <p:sp>
        <p:nvSpPr>
          <p:cNvPr id="3" name="TextBox 2"/>
          <p:cNvSpPr txBox="1"/>
          <p:nvPr/>
        </p:nvSpPr>
        <p:spPr>
          <a:xfrm>
            <a:off x="701275" y="2154746"/>
            <a:ext cx="7428489" cy="4524315"/>
          </a:xfrm>
          <a:prstGeom prst="rect">
            <a:avLst/>
          </a:prstGeom>
          <a:noFill/>
        </p:spPr>
        <p:txBody>
          <a:bodyPr wrap="square" rtlCol="0">
            <a:spAutoFit/>
          </a:bodyPr>
          <a:lstStyle/>
          <a:p>
            <a:r>
              <a:rPr lang="en-US" dirty="0"/>
              <a:t>Workflow:</a:t>
            </a:r>
          </a:p>
          <a:p>
            <a:pPr marL="742950" lvl="1" indent="-285750">
              <a:buFont typeface="Arial"/>
              <a:buChar char="•"/>
            </a:pPr>
            <a:r>
              <a:rPr lang="en-US" dirty="0"/>
              <a:t>Filter for good cells and detected genes (arbitrary cutoffs)</a:t>
            </a:r>
          </a:p>
          <a:p>
            <a:pPr marL="742950" lvl="1" indent="-285750">
              <a:buFont typeface="Arial"/>
              <a:buChar char="•"/>
            </a:pPr>
            <a:r>
              <a:rPr lang="en-US" dirty="0"/>
              <a:t>Scale Data (TPM, z-score each gene across all cells)</a:t>
            </a:r>
          </a:p>
          <a:p>
            <a:pPr marL="742950" lvl="1" indent="-285750">
              <a:buFont typeface="Arial"/>
              <a:buChar char="•"/>
            </a:pPr>
            <a:r>
              <a:rPr lang="en-US" dirty="0"/>
              <a:t>Remove unwanted sources of variation (batch)</a:t>
            </a:r>
          </a:p>
          <a:p>
            <a:pPr marL="742950" lvl="1" indent="-285750">
              <a:buFont typeface="Arial"/>
              <a:buChar char="•"/>
            </a:pPr>
            <a:r>
              <a:rPr lang="en-US" dirty="0"/>
              <a:t>Select most variable genes (optional)</a:t>
            </a:r>
          </a:p>
          <a:p>
            <a:pPr marL="742950" lvl="1" indent="-285750">
              <a:buFont typeface="Arial"/>
              <a:buChar char="•"/>
            </a:pPr>
            <a:r>
              <a:rPr lang="en-US" dirty="0"/>
              <a:t>Perform PCA and identify components that capture significant signal in the data</a:t>
            </a:r>
          </a:p>
          <a:p>
            <a:pPr marL="742950" lvl="1" indent="-285750">
              <a:buFont typeface="Arial"/>
              <a:buChar char="•"/>
            </a:pPr>
            <a:r>
              <a:rPr lang="en-US" dirty="0"/>
              <a:t>Graph-based clustering of cells based on PCA eigenvectors </a:t>
            </a:r>
          </a:p>
          <a:p>
            <a:pPr marL="1200150" lvl="2" indent="-285750">
              <a:buFont typeface="Arial"/>
              <a:buChar char="•"/>
            </a:pPr>
            <a:r>
              <a:rPr lang="en-US" dirty="0"/>
              <a:t>Ignoring non-varying signal in the clustering</a:t>
            </a:r>
          </a:p>
          <a:p>
            <a:pPr marL="742950" lvl="1" indent="-285750">
              <a:buFont typeface="Arial"/>
              <a:buChar char="•"/>
            </a:pPr>
            <a:r>
              <a:rPr lang="en-US" dirty="0"/>
              <a:t>Visualize results in 2-D space (TSNE)</a:t>
            </a:r>
          </a:p>
          <a:p>
            <a:pPr marL="742950" lvl="1" indent="-285750">
              <a:buFont typeface="Arial"/>
              <a:buChar char="•"/>
            </a:pPr>
            <a:r>
              <a:rPr lang="en-US" dirty="0"/>
              <a:t>Define Cell-Type specific signatures</a:t>
            </a:r>
          </a:p>
          <a:p>
            <a:pPr marL="1200150" lvl="2" indent="-285750">
              <a:buFont typeface="Arial"/>
              <a:buChar char="•"/>
            </a:pPr>
            <a:r>
              <a:rPr lang="en-US" dirty="0"/>
              <a:t>Differential expression between each pairwise combination of clusters</a:t>
            </a:r>
          </a:p>
          <a:p>
            <a:pPr marL="742950" lvl="1" indent="-285750">
              <a:buFont typeface="Arial"/>
              <a:buChar char="•"/>
            </a:pPr>
            <a:r>
              <a:rPr lang="en-US" dirty="0"/>
              <a:t>Perform partition-based graph abstraction (PAGA): provides an interpretable graph-like map of the arising data manifold, based on estimating connectivity of manifold partitions</a:t>
            </a:r>
          </a:p>
        </p:txBody>
      </p:sp>
      <p:sp>
        <p:nvSpPr>
          <p:cNvPr id="4" name="TextBox 3"/>
          <p:cNvSpPr txBox="1"/>
          <p:nvPr/>
        </p:nvSpPr>
        <p:spPr>
          <a:xfrm>
            <a:off x="701275" y="797961"/>
            <a:ext cx="7428489" cy="923330"/>
          </a:xfrm>
          <a:prstGeom prst="rect">
            <a:avLst/>
          </a:prstGeom>
          <a:noFill/>
        </p:spPr>
        <p:txBody>
          <a:bodyPr wrap="square" rtlCol="0">
            <a:spAutoFit/>
          </a:bodyPr>
          <a:lstStyle/>
          <a:p>
            <a:r>
              <a:rPr lang="en-US" dirty="0"/>
              <a:t>Goals: </a:t>
            </a:r>
          </a:p>
          <a:p>
            <a:pPr marL="742950" lvl="1" indent="-285750">
              <a:buFont typeface="Arial"/>
              <a:buChar char="•"/>
            </a:pPr>
            <a:r>
              <a:rPr lang="en-US" dirty="0"/>
              <a:t>Determine which cells are most similar to each other</a:t>
            </a:r>
          </a:p>
          <a:p>
            <a:pPr marL="742950" lvl="1" indent="-285750">
              <a:buFont typeface="Arial"/>
              <a:buChar char="•"/>
            </a:pPr>
            <a:r>
              <a:rPr lang="en-US" dirty="0"/>
              <a:t>Identify the features (genes) that separate the groups of cells </a:t>
            </a:r>
          </a:p>
        </p:txBody>
      </p:sp>
    </p:spTree>
    <p:extLst>
      <p:ext uri="{BB962C8B-B14F-4D97-AF65-F5344CB8AC3E}">
        <p14:creationId xmlns:p14="http://schemas.microsoft.com/office/powerpoint/2010/main" val="219838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523220"/>
          </a:xfrm>
          <a:prstGeom prst="rect">
            <a:avLst/>
          </a:prstGeom>
          <a:noFill/>
        </p:spPr>
        <p:txBody>
          <a:bodyPr wrap="square" rtlCol="0">
            <a:spAutoFit/>
          </a:bodyPr>
          <a:lstStyle/>
          <a:p>
            <a:r>
              <a:rPr lang="en-US" sz="2800" dirty="0"/>
              <a:t>K-means clustering</a:t>
            </a:r>
          </a:p>
        </p:txBody>
      </p:sp>
      <p:pic>
        <p:nvPicPr>
          <p:cNvPr id="6" name="Picture 5"/>
          <p:cNvPicPr>
            <a:picLocks noChangeAspect="1"/>
          </p:cNvPicPr>
          <p:nvPr/>
        </p:nvPicPr>
        <p:blipFill>
          <a:blip r:embed="rId3"/>
          <a:stretch>
            <a:fillRect/>
          </a:stretch>
        </p:blipFill>
        <p:spPr>
          <a:xfrm>
            <a:off x="434709" y="805550"/>
            <a:ext cx="4502980" cy="3134986"/>
          </a:xfrm>
          <a:prstGeom prst="rect">
            <a:avLst/>
          </a:prstGeom>
        </p:spPr>
      </p:pic>
      <p:pic>
        <p:nvPicPr>
          <p:cNvPr id="7" name="Picture 6"/>
          <p:cNvPicPr>
            <a:picLocks noChangeAspect="1"/>
          </p:cNvPicPr>
          <p:nvPr/>
        </p:nvPicPr>
        <p:blipFill>
          <a:blip r:embed="rId4"/>
          <a:stretch>
            <a:fillRect/>
          </a:stretch>
        </p:blipFill>
        <p:spPr>
          <a:xfrm>
            <a:off x="4674571" y="3567228"/>
            <a:ext cx="4123055" cy="2870481"/>
          </a:xfrm>
          <a:prstGeom prst="rect">
            <a:avLst/>
          </a:prstGeom>
        </p:spPr>
      </p:pic>
      <p:sp>
        <p:nvSpPr>
          <p:cNvPr id="8" name="TextBox 7"/>
          <p:cNvSpPr txBox="1"/>
          <p:nvPr/>
        </p:nvSpPr>
        <p:spPr>
          <a:xfrm>
            <a:off x="4937689" y="1881839"/>
            <a:ext cx="4024359" cy="369332"/>
          </a:xfrm>
          <a:prstGeom prst="rect">
            <a:avLst/>
          </a:prstGeom>
          <a:noFill/>
        </p:spPr>
        <p:txBody>
          <a:bodyPr wrap="square" rtlCol="0">
            <a:spAutoFit/>
          </a:bodyPr>
          <a:lstStyle/>
          <a:p>
            <a:r>
              <a:rPr lang="en-US" dirty="0"/>
              <a:t>How many clusters exist in this dataset?</a:t>
            </a:r>
          </a:p>
        </p:txBody>
      </p:sp>
      <p:sp>
        <p:nvSpPr>
          <p:cNvPr id="9" name="TextBox 8"/>
          <p:cNvSpPr txBox="1"/>
          <p:nvPr/>
        </p:nvSpPr>
        <p:spPr>
          <a:xfrm>
            <a:off x="434709" y="3953726"/>
            <a:ext cx="4024359" cy="2031325"/>
          </a:xfrm>
          <a:prstGeom prst="rect">
            <a:avLst/>
          </a:prstGeom>
          <a:noFill/>
        </p:spPr>
        <p:txBody>
          <a:bodyPr wrap="square" rtlCol="0" anchor="t">
            <a:spAutoFit/>
          </a:bodyPr>
          <a:lstStyle/>
          <a:p>
            <a:pPr marL="342900" indent="-342900">
              <a:buAutoNum type="arabicParenR"/>
            </a:pPr>
            <a:r>
              <a:rPr lang="en-US" dirty="0"/>
              <a:t>Randomly assign points to guess the cluster centers (number of points = k)</a:t>
            </a:r>
          </a:p>
          <a:p>
            <a:pPr marL="342900" indent="-342900">
              <a:buAutoNum type="arabicParenR"/>
            </a:pPr>
            <a:r>
              <a:rPr lang="en-US" dirty="0"/>
              <a:t>Assign </a:t>
            </a:r>
            <a:r>
              <a:rPr lang="en-US"/>
              <a:t>data points</a:t>
            </a:r>
            <a:r>
              <a:rPr lang="en-US" dirty="0"/>
              <a:t> to the nearest cluster center.</a:t>
            </a:r>
            <a:endParaRPr lang="en-US" dirty="0">
              <a:cs typeface="Calibri"/>
            </a:endParaRPr>
          </a:p>
          <a:p>
            <a:pPr marL="342900" indent="-342900">
              <a:buAutoNum type="arabicParenR"/>
            </a:pPr>
            <a:r>
              <a:rPr lang="en-US" dirty="0"/>
              <a:t>Move the cluster assignment to the mean of each group</a:t>
            </a:r>
            <a:endParaRPr lang="en-US" dirty="0">
              <a:cs typeface="Calibri"/>
            </a:endParaRPr>
          </a:p>
          <a:p>
            <a:pPr marL="342900" indent="-342900">
              <a:buAutoNum type="arabicParenR"/>
            </a:pPr>
            <a:r>
              <a:rPr lang="en-US" dirty="0"/>
              <a:t>Repeat  </a:t>
            </a:r>
            <a:endParaRPr lang="en-US" dirty="0">
              <a:cs typeface="Calibri"/>
            </a:endParaRPr>
          </a:p>
        </p:txBody>
      </p:sp>
      <p:sp>
        <p:nvSpPr>
          <p:cNvPr id="10" name="Rectangle 9"/>
          <p:cNvSpPr/>
          <p:nvPr/>
        </p:nvSpPr>
        <p:spPr>
          <a:xfrm>
            <a:off x="434709" y="6114543"/>
            <a:ext cx="3793351" cy="646331"/>
          </a:xfrm>
          <a:prstGeom prst="rect">
            <a:avLst/>
          </a:prstGeom>
        </p:spPr>
        <p:txBody>
          <a:bodyPr wrap="square">
            <a:spAutoFit/>
          </a:bodyPr>
          <a:lstStyle/>
          <a:p>
            <a:r>
              <a:rPr lang="en-US" dirty="0"/>
              <a:t>http://</a:t>
            </a:r>
            <a:r>
              <a:rPr lang="en-US" dirty="0" err="1"/>
              <a:t>stanford.edu</a:t>
            </a:r>
            <a:r>
              <a:rPr lang="en-US" dirty="0"/>
              <a:t>/class/ee103/visualizations/</a:t>
            </a:r>
            <a:r>
              <a:rPr lang="en-US" dirty="0" err="1"/>
              <a:t>kmeans</a:t>
            </a:r>
            <a:r>
              <a:rPr lang="en-US" dirty="0"/>
              <a:t>/</a:t>
            </a:r>
            <a:r>
              <a:rPr lang="en-US" dirty="0" err="1"/>
              <a:t>kmeans.html</a:t>
            </a:r>
            <a:endParaRPr lang="en-US" dirty="0"/>
          </a:p>
        </p:txBody>
      </p:sp>
    </p:spTree>
    <p:extLst>
      <p:ext uri="{BB962C8B-B14F-4D97-AF65-F5344CB8AC3E}">
        <p14:creationId xmlns:p14="http://schemas.microsoft.com/office/powerpoint/2010/main" val="161232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23220"/>
          </a:xfrm>
          <a:prstGeom prst="rect">
            <a:avLst/>
          </a:prstGeom>
          <a:noFill/>
        </p:spPr>
        <p:txBody>
          <a:bodyPr wrap="square" rtlCol="0">
            <a:spAutoFit/>
          </a:bodyPr>
          <a:lstStyle/>
          <a:p>
            <a:r>
              <a:rPr lang="en-US" sz="2800" dirty="0"/>
              <a:t>Graph-based clustering (k-nearest neighbors)</a:t>
            </a:r>
          </a:p>
        </p:txBody>
      </p:sp>
      <p:sp>
        <p:nvSpPr>
          <p:cNvPr id="5" name="TextBox 4"/>
          <p:cNvSpPr txBox="1"/>
          <p:nvPr/>
        </p:nvSpPr>
        <p:spPr>
          <a:xfrm>
            <a:off x="6664453" y="6421014"/>
            <a:ext cx="2479547" cy="369332"/>
          </a:xfrm>
          <a:prstGeom prst="rect">
            <a:avLst/>
          </a:prstGeom>
          <a:noFill/>
        </p:spPr>
        <p:txBody>
          <a:bodyPr wrap="square" rtlCol="0">
            <a:spAutoFit/>
          </a:bodyPr>
          <a:lstStyle/>
          <a:p>
            <a:r>
              <a:rPr lang="en-US" dirty="0"/>
              <a:t>Levine et al. 2015 </a:t>
            </a:r>
            <a:r>
              <a:rPr lang="en-US" i="1" dirty="0"/>
              <a:t>Cell</a:t>
            </a:r>
            <a:endParaRPr lang="en-US" dirty="0"/>
          </a:p>
        </p:txBody>
      </p:sp>
      <p:pic>
        <p:nvPicPr>
          <p:cNvPr id="7" name="Picture 6"/>
          <p:cNvPicPr>
            <a:picLocks noChangeAspect="1"/>
          </p:cNvPicPr>
          <p:nvPr/>
        </p:nvPicPr>
        <p:blipFill>
          <a:blip r:embed="rId2"/>
          <a:stretch>
            <a:fillRect/>
          </a:stretch>
        </p:blipFill>
        <p:spPr>
          <a:xfrm>
            <a:off x="596900" y="1265561"/>
            <a:ext cx="7950200" cy="4229100"/>
          </a:xfrm>
          <a:prstGeom prst="rect">
            <a:avLst/>
          </a:prstGeom>
        </p:spPr>
      </p:pic>
    </p:spTree>
    <p:extLst>
      <p:ext uri="{BB962C8B-B14F-4D97-AF65-F5344CB8AC3E}">
        <p14:creationId xmlns:p14="http://schemas.microsoft.com/office/powerpoint/2010/main" val="201884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954107"/>
          </a:xfrm>
          <a:prstGeom prst="rect">
            <a:avLst/>
          </a:prstGeom>
          <a:noFill/>
        </p:spPr>
        <p:txBody>
          <a:bodyPr wrap="square" rtlCol="0">
            <a:spAutoFit/>
          </a:bodyPr>
          <a:lstStyle/>
          <a:p>
            <a:r>
              <a:rPr lang="en-US" sz="2800" dirty="0"/>
              <a:t>Graph-based clustering (k-nearest neighbors)</a:t>
            </a:r>
          </a:p>
          <a:p>
            <a:endParaRPr lang="en-US" sz="2800" dirty="0"/>
          </a:p>
        </p:txBody>
      </p:sp>
      <p:sp>
        <p:nvSpPr>
          <p:cNvPr id="4" name="TextBox 3"/>
          <p:cNvSpPr txBox="1"/>
          <p:nvPr/>
        </p:nvSpPr>
        <p:spPr>
          <a:xfrm>
            <a:off x="194236" y="954107"/>
            <a:ext cx="8725647" cy="1323439"/>
          </a:xfrm>
          <a:prstGeom prst="rect">
            <a:avLst/>
          </a:prstGeom>
          <a:noFill/>
        </p:spPr>
        <p:txBody>
          <a:bodyPr wrap="square" rtlCol="0">
            <a:spAutoFit/>
          </a:bodyPr>
          <a:lstStyle/>
          <a:p>
            <a:pPr marL="342900" indent="-342900">
              <a:buAutoNum type="arabicParenR"/>
            </a:pPr>
            <a:r>
              <a:rPr lang="en-US" sz="2000" dirty="0"/>
              <a:t>Measure Euclidian distances between cells up to K nearest neighbors (edges)</a:t>
            </a:r>
          </a:p>
          <a:p>
            <a:pPr marL="800100" lvl="1" indent="-342900">
              <a:buFont typeface="Arial"/>
              <a:buChar char="•"/>
            </a:pPr>
            <a:r>
              <a:rPr lang="en-US" sz="2000" dirty="0"/>
              <a:t> Weight of edges scales with similarity metric (</a:t>
            </a:r>
            <a:r>
              <a:rPr lang="en-US" sz="2000" dirty="0" err="1"/>
              <a:t>euclidian</a:t>
            </a:r>
            <a:r>
              <a:rPr lang="en-US" sz="2000" dirty="0"/>
              <a:t> distance)</a:t>
            </a:r>
          </a:p>
          <a:p>
            <a:pPr marL="342900" indent="-342900">
              <a:buFont typeface="+mj-lt"/>
              <a:buAutoNum type="arabicParenR"/>
            </a:pPr>
            <a:r>
              <a:rPr lang="en-US" sz="2000" dirty="0"/>
              <a:t>Calculate “connectedness” of nodes (cells) by the number of shared neighbors</a:t>
            </a:r>
          </a:p>
          <a:p>
            <a:pPr marL="342900" indent="-342900">
              <a:buFont typeface="+mj-lt"/>
              <a:buAutoNum type="arabicParenR"/>
            </a:pPr>
            <a:r>
              <a:rPr lang="en-US" sz="2000" dirty="0"/>
              <a:t>Refine densely connected modules as communities </a:t>
            </a:r>
          </a:p>
        </p:txBody>
      </p:sp>
      <p:sp>
        <p:nvSpPr>
          <p:cNvPr id="3" name="TextBox 2"/>
          <p:cNvSpPr txBox="1"/>
          <p:nvPr/>
        </p:nvSpPr>
        <p:spPr>
          <a:xfrm>
            <a:off x="1852706" y="2674471"/>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rotWithShape="1">
          <a:blip r:embed="rId2"/>
          <a:srcRect r="49817" b="48483"/>
          <a:stretch/>
        </p:blipFill>
        <p:spPr>
          <a:xfrm>
            <a:off x="2257238" y="2674471"/>
            <a:ext cx="4091641" cy="3297518"/>
          </a:xfrm>
          <a:prstGeom prst="rect">
            <a:avLst/>
          </a:prstGeom>
        </p:spPr>
      </p:pic>
    </p:spTree>
    <p:extLst>
      <p:ext uri="{BB962C8B-B14F-4D97-AF65-F5344CB8AC3E}">
        <p14:creationId xmlns:p14="http://schemas.microsoft.com/office/powerpoint/2010/main" val="251579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5300" y="228600"/>
            <a:ext cx="8153400" cy="6400800"/>
          </a:xfrm>
          <a:prstGeom prst="rect">
            <a:avLst/>
          </a:prstGeom>
        </p:spPr>
      </p:pic>
      <p:sp>
        <p:nvSpPr>
          <p:cNvPr id="3" name="TextBox 2"/>
          <p:cNvSpPr txBox="1"/>
          <p:nvPr/>
        </p:nvSpPr>
        <p:spPr>
          <a:xfrm>
            <a:off x="6454588" y="2130613"/>
            <a:ext cx="672353" cy="369332"/>
          </a:xfrm>
          <a:prstGeom prst="rect">
            <a:avLst/>
          </a:prstGeom>
          <a:noFill/>
        </p:spPr>
        <p:txBody>
          <a:bodyPr wrap="square" rtlCol="0">
            <a:spAutoFit/>
          </a:bodyPr>
          <a:lstStyle/>
          <a:p>
            <a:r>
              <a:rPr lang="en-US" dirty="0"/>
              <a:t>k=5</a:t>
            </a:r>
          </a:p>
        </p:txBody>
      </p:sp>
      <p:sp>
        <p:nvSpPr>
          <p:cNvPr id="4" name="TextBox 3"/>
          <p:cNvSpPr txBox="1"/>
          <p:nvPr/>
        </p:nvSpPr>
        <p:spPr>
          <a:xfrm>
            <a:off x="2259106" y="5662706"/>
            <a:ext cx="684305" cy="369332"/>
          </a:xfrm>
          <a:prstGeom prst="rect">
            <a:avLst/>
          </a:prstGeom>
          <a:noFill/>
        </p:spPr>
        <p:txBody>
          <a:bodyPr wrap="square" rtlCol="0">
            <a:spAutoFit/>
          </a:bodyPr>
          <a:lstStyle/>
          <a:p>
            <a:r>
              <a:rPr lang="en-US" dirty="0"/>
              <a:t>k=10</a:t>
            </a:r>
          </a:p>
        </p:txBody>
      </p:sp>
      <p:sp>
        <p:nvSpPr>
          <p:cNvPr id="5" name="TextBox 4"/>
          <p:cNvSpPr txBox="1"/>
          <p:nvPr/>
        </p:nvSpPr>
        <p:spPr>
          <a:xfrm>
            <a:off x="6021294" y="5413206"/>
            <a:ext cx="1464235" cy="646331"/>
          </a:xfrm>
          <a:prstGeom prst="rect">
            <a:avLst/>
          </a:prstGeom>
          <a:noFill/>
        </p:spPr>
        <p:txBody>
          <a:bodyPr wrap="square" rtlCol="0">
            <a:spAutoFit/>
          </a:bodyPr>
          <a:lstStyle/>
          <a:p>
            <a:pPr algn="ctr"/>
            <a:r>
              <a:rPr lang="en-US" dirty="0"/>
              <a:t>Assign Modularity</a:t>
            </a:r>
          </a:p>
        </p:txBody>
      </p:sp>
    </p:spTree>
    <p:extLst>
      <p:ext uri="{BB962C8B-B14F-4D97-AF65-F5344CB8AC3E}">
        <p14:creationId xmlns:p14="http://schemas.microsoft.com/office/powerpoint/2010/main" val="779946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954107"/>
          </a:xfrm>
          <a:prstGeom prst="rect">
            <a:avLst/>
          </a:prstGeom>
          <a:noFill/>
        </p:spPr>
        <p:txBody>
          <a:bodyPr wrap="square" rtlCol="0">
            <a:spAutoFit/>
          </a:bodyPr>
          <a:lstStyle/>
          <a:p>
            <a:r>
              <a:rPr lang="en-US" sz="2800" dirty="0"/>
              <a:t>Dimensionality Reduction (PCA)</a:t>
            </a:r>
          </a:p>
          <a:p>
            <a:endParaRPr lang="en-US" sz="2800" dirty="0"/>
          </a:p>
        </p:txBody>
      </p:sp>
      <p:sp>
        <p:nvSpPr>
          <p:cNvPr id="3" name="TextBox 2"/>
          <p:cNvSpPr txBox="1"/>
          <p:nvPr/>
        </p:nvSpPr>
        <p:spPr>
          <a:xfrm>
            <a:off x="320542" y="686446"/>
            <a:ext cx="8285575" cy="4801315"/>
          </a:xfrm>
          <a:prstGeom prst="rect">
            <a:avLst/>
          </a:prstGeom>
          <a:noFill/>
        </p:spPr>
        <p:txBody>
          <a:bodyPr wrap="square" rtlCol="0">
            <a:spAutoFit/>
          </a:bodyPr>
          <a:lstStyle/>
          <a:p>
            <a:r>
              <a:rPr lang="en-US" b="1" dirty="0"/>
              <a:t>PCA: </a:t>
            </a:r>
          </a:p>
          <a:p>
            <a:r>
              <a:rPr lang="en-US" dirty="0"/>
              <a:t>	Identifies linear components of variation within the dataset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80080" y="1854200"/>
            <a:ext cx="3808640" cy="2508624"/>
          </a:xfrm>
          <a:prstGeom prst="rect">
            <a:avLst/>
          </a:prstGeom>
        </p:spPr>
      </p:pic>
      <p:pic>
        <p:nvPicPr>
          <p:cNvPr id="5" name="Picture 4"/>
          <p:cNvPicPr>
            <a:picLocks noChangeAspect="1"/>
          </p:cNvPicPr>
          <p:nvPr/>
        </p:nvPicPr>
        <p:blipFill>
          <a:blip r:embed="rId3"/>
          <a:stretch>
            <a:fillRect/>
          </a:stretch>
        </p:blipFill>
        <p:spPr>
          <a:xfrm>
            <a:off x="4574988" y="1854200"/>
            <a:ext cx="3808640" cy="2508624"/>
          </a:xfrm>
          <a:prstGeom prst="rect">
            <a:avLst/>
          </a:prstGeom>
        </p:spPr>
      </p:pic>
    </p:spTree>
    <p:extLst>
      <p:ext uri="{BB962C8B-B14F-4D97-AF65-F5344CB8AC3E}">
        <p14:creationId xmlns:p14="http://schemas.microsoft.com/office/powerpoint/2010/main" val="1230094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2705" y="994652"/>
            <a:ext cx="8038353" cy="923330"/>
          </a:xfrm>
          <a:prstGeom prst="rect">
            <a:avLst/>
          </a:prstGeom>
        </p:spPr>
        <p:txBody>
          <a:bodyPr wrap="square">
            <a:spAutoFit/>
          </a:bodyPr>
          <a:lstStyle/>
          <a:p>
            <a:r>
              <a:rPr lang="en-US" b="1" dirty="0" err="1"/>
              <a:t>tSNE</a:t>
            </a:r>
            <a:r>
              <a:rPr lang="en-US" b="1" dirty="0"/>
              <a:t>:</a:t>
            </a:r>
          </a:p>
          <a:p>
            <a:pPr marL="742950" lvl="1" indent="-285750">
              <a:buFont typeface="Arial"/>
              <a:buChar char="•"/>
            </a:pPr>
            <a:r>
              <a:rPr lang="en-US" dirty="0"/>
              <a:t>Handles non-linear and sparse data very well</a:t>
            </a:r>
          </a:p>
          <a:p>
            <a:pPr marL="742950" lvl="1" indent="-285750">
              <a:buFont typeface="Arial"/>
              <a:buChar char="•"/>
            </a:pPr>
            <a:r>
              <a:rPr lang="en-US" dirty="0"/>
              <a:t>Preserves local relationships in high dimensional space</a:t>
            </a:r>
          </a:p>
        </p:txBody>
      </p:sp>
      <p:pic>
        <p:nvPicPr>
          <p:cNvPr id="3" name="Picture 2"/>
          <p:cNvPicPr>
            <a:picLocks noChangeAspect="1"/>
          </p:cNvPicPr>
          <p:nvPr/>
        </p:nvPicPr>
        <p:blipFill>
          <a:blip r:embed="rId2"/>
          <a:stretch>
            <a:fillRect/>
          </a:stretch>
        </p:blipFill>
        <p:spPr>
          <a:xfrm>
            <a:off x="2062631" y="2526553"/>
            <a:ext cx="4241800" cy="3136900"/>
          </a:xfrm>
          <a:prstGeom prst="rect">
            <a:avLst/>
          </a:prstGeom>
        </p:spPr>
      </p:pic>
      <p:sp>
        <p:nvSpPr>
          <p:cNvPr id="4" name="TextBox 3"/>
          <p:cNvSpPr txBox="1"/>
          <p:nvPr/>
        </p:nvSpPr>
        <p:spPr>
          <a:xfrm>
            <a:off x="0" y="0"/>
            <a:ext cx="9144000" cy="954107"/>
          </a:xfrm>
          <a:prstGeom prst="rect">
            <a:avLst/>
          </a:prstGeom>
          <a:noFill/>
        </p:spPr>
        <p:txBody>
          <a:bodyPr wrap="square" rtlCol="0">
            <a:spAutoFit/>
          </a:bodyPr>
          <a:lstStyle/>
          <a:p>
            <a:r>
              <a:rPr lang="en-US" sz="2800" dirty="0"/>
              <a:t>Dimensionality Reduction (</a:t>
            </a:r>
            <a:r>
              <a:rPr lang="en-US" sz="2800" dirty="0" err="1"/>
              <a:t>tSNE</a:t>
            </a:r>
            <a:r>
              <a:rPr lang="en-US" sz="2800" dirty="0"/>
              <a:t>)</a:t>
            </a:r>
          </a:p>
          <a:p>
            <a:endParaRPr lang="en-US" sz="2800" dirty="0"/>
          </a:p>
        </p:txBody>
      </p:sp>
    </p:spTree>
    <p:extLst>
      <p:ext uri="{BB962C8B-B14F-4D97-AF65-F5344CB8AC3E}">
        <p14:creationId xmlns:p14="http://schemas.microsoft.com/office/powerpoint/2010/main" val="86239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3600" y="954107"/>
            <a:ext cx="7416800" cy="4914900"/>
          </a:xfrm>
          <a:prstGeom prst="rect">
            <a:avLst/>
          </a:prstGeom>
        </p:spPr>
      </p:pic>
      <p:sp>
        <p:nvSpPr>
          <p:cNvPr id="4" name="TextBox 3"/>
          <p:cNvSpPr txBox="1"/>
          <p:nvPr/>
        </p:nvSpPr>
        <p:spPr>
          <a:xfrm>
            <a:off x="0" y="0"/>
            <a:ext cx="9144000" cy="954107"/>
          </a:xfrm>
          <a:prstGeom prst="rect">
            <a:avLst/>
          </a:prstGeom>
          <a:noFill/>
        </p:spPr>
        <p:txBody>
          <a:bodyPr wrap="square" rtlCol="0">
            <a:spAutoFit/>
          </a:bodyPr>
          <a:lstStyle/>
          <a:p>
            <a:r>
              <a:rPr lang="en-US" sz="2800" dirty="0"/>
              <a:t>PCA and </a:t>
            </a:r>
            <a:r>
              <a:rPr lang="en-US" sz="2800" dirty="0" err="1"/>
              <a:t>tSNE</a:t>
            </a:r>
            <a:r>
              <a:rPr lang="en-US" sz="2800" dirty="0"/>
              <a:t> application to digits:</a:t>
            </a:r>
          </a:p>
          <a:p>
            <a:endParaRPr lang="en-US" sz="2800" dirty="0"/>
          </a:p>
        </p:txBody>
      </p:sp>
    </p:spTree>
    <p:extLst>
      <p:ext uri="{BB962C8B-B14F-4D97-AF65-F5344CB8AC3E}">
        <p14:creationId xmlns:p14="http://schemas.microsoft.com/office/powerpoint/2010/main" val="2647212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311880" y="1284943"/>
            <a:ext cx="4876944" cy="3645516"/>
          </a:xfrm>
          <a:prstGeom prst="rect">
            <a:avLst/>
          </a:prstGeom>
        </p:spPr>
      </p:pic>
      <p:sp>
        <p:nvSpPr>
          <p:cNvPr id="2" name="TextBox 1"/>
          <p:cNvSpPr txBox="1"/>
          <p:nvPr/>
        </p:nvSpPr>
        <p:spPr>
          <a:xfrm>
            <a:off x="0" y="0"/>
            <a:ext cx="9144000" cy="954107"/>
          </a:xfrm>
          <a:prstGeom prst="rect">
            <a:avLst/>
          </a:prstGeom>
          <a:noFill/>
        </p:spPr>
        <p:txBody>
          <a:bodyPr wrap="square" rtlCol="0">
            <a:spAutoFit/>
          </a:bodyPr>
          <a:lstStyle/>
          <a:p>
            <a:r>
              <a:rPr lang="en-US" sz="2800" dirty="0"/>
              <a:t>PCA and </a:t>
            </a:r>
            <a:r>
              <a:rPr lang="en-US" sz="2800" dirty="0" err="1"/>
              <a:t>tSNE</a:t>
            </a:r>
            <a:r>
              <a:rPr lang="en-US" sz="2800" dirty="0"/>
              <a:t> application to digits</a:t>
            </a:r>
          </a:p>
          <a:p>
            <a:endParaRPr lang="en-US" sz="2800" dirty="0"/>
          </a:p>
        </p:txBody>
      </p:sp>
      <p:pic>
        <p:nvPicPr>
          <p:cNvPr id="6" name="Picture 5"/>
          <p:cNvPicPr>
            <a:picLocks noChangeAspect="1"/>
          </p:cNvPicPr>
          <p:nvPr/>
        </p:nvPicPr>
        <p:blipFill>
          <a:blip r:embed="rId3"/>
          <a:stretch>
            <a:fillRect/>
          </a:stretch>
        </p:blipFill>
        <p:spPr>
          <a:xfrm>
            <a:off x="-313765" y="1234122"/>
            <a:ext cx="5124824" cy="3830806"/>
          </a:xfrm>
          <a:prstGeom prst="rect">
            <a:avLst/>
          </a:prstGeom>
        </p:spPr>
      </p:pic>
      <p:sp>
        <p:nvSpPr>
          <p:cNvPr id="8" name="TextBox 7"/>
          <p:cNvSpPr txBox="1"/>
          <p:nvPr/>
        </p:nvSpPr>
        <p:spPr>
          <a:xfrm>
            <a:off x="2109694" y="845652"/>
            <a:ext cx="684305" cy="369332"/>
          </a:xfrm>
          <a:prstGeom prst="rect">
            <a:avLst/>
          </a:prstGeom>
          <a:noFill/>
        </p:spPr>
        <p:txBody>
          <a:bodyPr wrap="square" rtlCol="0">
            <a:spAutoFit/>
          </a:bodyPr>
          <a:lstStyle/>
          <a:p>
            <a:r>
              <a:rPr lang="en-US" dirty="0"/>
              <a:t>PCA</a:t>
            </a:r>
          </a:p>
        </p:txBody>
      </p:sp>
      <p:sp>
        <p:nvSpPr>
          <p:cNvPr id="9" name="TextBox 8"/>
          <p:cNvSpPr txBox="1"/>
          <p:nvPr/>
        </p:nvSpPr>
        <p:spPr>
          <a:xfrm>
            <a:off x="6447117" y="864790"/>
            <a:ext cx="851647" cy="369332"/>
          </a:xfrm>
          <a:prstGeom prst="rect">
            <a:avLst/>
          </a:prstGeom>
          <a:noFill/>
        </p:spPr>
        <p:txBody>
          <a:bodyPr wrap="square" rtlCol="0">
            <a:spAutoFit/>
          </a:bodyPr>
          <a:lstStyle/>
          <a:p>
            <a:pPr algn="ctr"/>
            <a:r>
              <a:rPr lang="en-US" dirty="0" err="1"/>
              <a:t>tSNE</a:t>
            </a:r>
            <a:endParaRPr lang="en-US" dirty="0"/>
          </a:p>
        </p:txBody>
      </p:sp>
    </p:spTree>
    <p:extLst>
      <p:ext uri="{BB962C8B-B14F-4D97-AF65-F5344CB8AC3E}">
        <p14:creationId xmlns:p14="http://schemas.microsoft.com/office/powerpoint/2010/main" val="456251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954107"/>
          </a:xfrm>
          <a:prstGeom prst="rect">
            <a:avLst/>
          </a:prstGeom>
          <a:noFill/>
        </p:spPr>
        <p:txBody>
          <a:bodyPr wrap="square" rtlCol="0">
            <a:spAutoFit/>
          </a:bodyPr>
          <a:lstStyle/>
          <a:p>
            <a:r>
              <a:rPr lang="en-US" sz="2800" dirty="0" err="1"/>
              <a:t>Wilcoxin</a:t>
            </a:r>
            <a:r>
              <a:rPr lang="en-US" sz="2800" dirty="0"/>
              <a:t> rank-sum test (Mann Whitney U test)</a:t>
            </a:r>
          </a:p>
          <a:p>
            <a:endParaRPr lang="en-US" sz="2800" dirty="0"/>
          </a:p>
        </p:txBody>
      </p:sp>
      <p:sp>
        <p:nvSpPr>
          <p:cNvPr id="3" name="Rectangle 2"/>
          <p:cNvSpPr/>
          <p:nvPr/>
        </p:nvSpPr>
        <p:spPr>
          <a:xfrm>
            <a:off x="582705" y="671486"/>
            <a:ext cx="8038353" cy="369332"/>
          </a:xfrm>
          <a:prstGeom prst="rect">
            <a:avLst/>
          </a:prstGeom>
        </p:spPr>
        <p:txBody>
          <a:bodyPr wrap="square">
            <a:spAutoFit/>
          </a:bodyPr>
          <a:lstStyle/>
          <a:p>
            <a:pPr marL="285750" indent="-285750">
              <a:buFont typeface="Arial"/>
              <a:buChar char="•"/>
            </a:pPr>
            <a:r>
              <a:rPr lang="en-US" dirty="0"/>
              <a:t>Rank-based t-test (data is not normally distributed)</a:t>
            </a:r>
          </a:p>
        </p:txBody>
      </p:sp>
      <p:pic>
        <p:nvPicPr>
          <p:cNvPr id="4" name="Picture 3"/>
          <p:cNvPicPr>
            <a:picLocks noChangeAspect="1"/>
          </p:cNvPicPr>
          <p:nvPr/>
        </p:nvPicPr>
        <p:blipFill>
          <a:blip r:embed="rId2"/>
          <a:stretch>
            <a:fillRect/>
          </a:stretch>
        </p:blipFill>
        <p:spPr>
          <a:xfrm>
            <a:off x="1419412" y="1398493"/>
            <a:ext cx="5443071" cy="1518997"/>
          </a:xfrm>
          <a:prstGeom prst="rect">
            <a:avLst/>
          </a:prstGeom>
        </p:spPr>
      </p:pic>
      <p:sp>
        <p:nvSpPr>
          <p:cNvPr id="6" name="TextBox 5"/>
          <p:cNvSpPr txBox="1"/>
          <p:nvPr/>
        </p:nvSpPr>
        <p:spPr>
          <a:xfrm>
            <a:off x="0" y="6334780"/>
            <a:ext cx="5378825" cy="523220"/>
          </a:xfrm>
          <a:prstGeom prst="rect">
            <a:avLst/>
          </a:prstGeom>
          <a:noFill/>
        </p:spPr>
        <p:txBody>
          <a:bodyPr wrap="square" rtlCol="0">
            <a:spAutoFit/>
          </a:bodyPr>
          <a:lstStyle/>
          <a:p>
            <a:r>
              <a:rPr lang="en-US" sz="1400" dirty="0"/>
              <a:t>Chris Wild, University of </a:t>
            </a:r>
            <a:r>
              <a:rPr lang="en-US" sz="1400" dirty="0" err="1"/>
              <a:t>Aukalnd</a:t>
            </a:r>
            <a:endParaRPr lang="en-US" sz="1400" dirty="0"/>
          </a:p>
          <a:p>
            <a:r>
              <a:rPr lang="en-US" sz="1400" dirty="0"/>
              <a:t>https://</a:t>
            </a:r>
            <a:r>
              <a:rPr lang="en-US" sz="1400" dirty="0" err="1"/>
              <a:t>www.stat.auckland.ac.nz</a:t>
            </a:r>
            <a:r>
              <a:rPr lang="en-US" sz="1400" dirty="0"/>
              <a:t>/~wild/</a:t>
            </a:r>
            <a:r>
              <a:rPr lang="en-US" sz="1400" dirty="0" err="1"/>
              <a:t>ChanceEnc</a:t>
            </a:r>
            <a:r>
              <a:rPr lang="en-US" sz="1400" dirty="0"/>
              <a:t>/Ch10.wilcoxon.pdf</a:t>
            </a:r>
          </a:p>
        </p:txBody>
      </p:sp>
      <p:pic>
        <p:nvPicPr>
          <p:cNvPr id="7" name="Picture 6"/>
          <p:cNvPicPr>
            <a:picLocks noChangeAspect="1"/>
          </p:cNvPicPr>
          <p:nvPr/>
        </p:nvPicPr>
        <p:blipFill>
          <a:blip r:embed="rId3"/>
          <a:stretch>
            <a:fillRect/>
          </a:stretch>
        </p:blipFill>
        <p:spPr>
          <a:xfrm>
            <a:off x="971176" y="3274098"/>
            <a:ext cx="6718300" cy="749300"/>
          </a:xfrm>
          <a:prstGeom prst="rect">
            <a:avLst/>
          </a:prstGeom>
        </p:spPr>
      </p:pic>
      <p:pic>
        <p:nvPicPr>
          <p:cNvPr id="8" name="Picture 7"/>
          <p:cNvPicPr>
            <a:picLocks noChangeAspect="1"/>
          </p:cNvPicPr>
          <p:nvPr/>
        </p:nvPicPr>
        <p:blipFill>
          <a:blip r:embed="rId4"/>
          <a:stretch>
            <a:fillRect/>
          </a:stretch>
        </p:blipFill>
        <p:spPr>
          <a:xfrm>
            <a:off x="1822824" y="4315920"/>
            <a:ext cx="5251076" cy="2018860"/>
          </a:xfrm>
          <a:prstGeom prst="rect">
            <a:avLst/>
          </a:prstGeom>
        </p:spPr>
      </p:pic>
    </p:spTree>
    <p:extLst>
      <p:ext uri="{BB962C8B-B14F-4D97-AF65-F5344CB8AC3E}">
        <p14:creationId xmlns:p14="http://schemas.microsoft.com/office/powerpoint/2010/main" val="329947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954107"/>
          </a:xfrm>
          <a:prstGeom prst="rect">
            <a:avLst/>
          </a:prstGeom>
          <a:noFill/>
        </p:spPr>
        <p:txBody>
          <a:bodyPr wrap="square" rtlCol="0">
            <a:spAutoFit/>
          </a:bodyPr>
          <a:lstStyle/>
          <a:p>
            <a:r>
              <a:rPr lang="en-US" sz="2800" dirty="0" err="1"/>
              <a:t>Bonferonni</a:t>
            </a:r>
            <a:r>
              <a:rPr lang="en-US" sz="2800" dirty="0"/>
              <a:t> correction for multiple hypothesis testing</a:t>
            </a:r>
          </a:p>
          <a:p>
            <a:endParaRPr lang="en-US" sz="2800" dirty="0"/>
          </a:p>
        </p:txBody>
      </p:sp>
      <p:sp>
        <p:nvSpPr>
          <p:cNvPr id="3" name="Rectangle 2"/>
          <p:cNvSpPr/>
          <p:nvPr/>
        </p:nvSpPr>
        <p:spPr>
          <a:xfrm>
            <a:off x="582705" y="994652"/>
            <a:ext cx="8038353" cy="1477328"/>
          </a:xfrm>
          <a:prstGeom prst="rect">
            <a:avLst/>
          </a:prstGeom>
        </p:spPr>
        <p:txBody>
          <a:bodyPr wrap="square">
            <a:spAutoFit/>
          </a:bodyPr>
          <a:lstStyle/>
          <a:p>
            <a:pPr marL="742950" lvl="1" indent="-285750">
              <a:buFont typeface="Arial"/>
              <a:buChar char="•"/>
            </a:pPr>
            <a:r>
              <a:rPr lang="en-US" dirty="0"/>
              <a:t>If we perform 1000 tests (1000 genes) and accept a p-value &lt; 0.05, how many tests will be incorrect?</a:t>
            </a:r>
          </a:p>
          <a:p>
            <a:pPr marL="742950" lvl="1" indent="-285750">
              <a:buFont typeface="Arial"/>
              <a:buChar char="•"/>
            </a:pPr>
            <a:endParaRPr lang="en-US" dirty="0"/>
          </a:p>
          <a:p>
            <a:pPr marL="742950" lvl="1" indent="-285750">
              <a:buFont typeface="Arial"/>
              <a:buChar char="•"/>
            </a:pPr>
            <a:r>
              <a:rPr lang="en-US" dirty="0" err="1"/>
              <a:t>Bonferroni</a:t>
            </a:r>
            <a:r>
              <a:rPr lang="en-US" dirty="0"/>
              <a:t> correction (very stringent)</a:t>
            </a:r>
          </a:p>
          <a:p>
            <a:pPr marL="1200150" lvl="2" indent="-285750">
              <a:buFont typeface="Arial"/>
              <a:buChar char="•"/>
            </a:pPr>
            <a:r>
              <a:rPr lang="en-US" dirty="0"/>
              <a:t>Multiply the resulting p-values by the number of tests performed</a:t>
            </a:r>
          </a:p>
        </p:txBody>
      </p:sp>
    </p:spTree>
    <p:extLst>
      <p:ext uri="{BB962C8B-B14F-4D97-AF65-F5344CB8AC3E}">
        <p14:creationId xmlns:p14="http://schemas.microsoft.com/office/powerpoint/2010/main" val="303167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C1F95D-7C30-43BF-BEA2-7258E44D309D}"/>
              </a:ext>
            </a:extLst>
          </p:cNvPr>
          <p:cNvPicPr>
            <a:picLocks noChangeAspect="1"/>
          </p:cNvPicPr>
          <p:nvPr/>
        </p:nvPicPr>
        <p:blipFill>
          <a:blip r:embed="rId2"/>
          <a:stretch>
            <a:fillRect/>
          </a:stretch>
        </p:blipFill>
        <p:spPr>
          <a:xfrm>
            <a:off x="976312" y="1143000"/>
            <a:ext cx="7191375" cy="4572000"/>
          </a:xfrm>
          <a:prstGeom prst="rect">
            <a:avLst/>
          </a:prstGeom>
        </p:spPr>
      </p:pic>
    </p:spTree>
    <p:extLst>
      <p:ext uri="{BB962C8B-B14F-4D97-AF65-F5344CB8AC3E}">
        <p14:creationId xmlns:p14="http://schemas.microsoft.com/office/powerpoint/2010/main" val="367422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46363" y="3088182"/>
            <a:ext cx="8451276" cy="1234725"/>
          </a:xfrm>
          <a:prstGeom prst="rect">
            <a:avLst/>
          </a:prstGeom>
          <a:noFill/>
          <a:ln>
            <a:noFill/>
          </a:ln>
        </p:spPr>
      </p:pic>
      <p:pic>
        <p:nvPicPr>
          <p:cNvPr id="60" name="Google Shape;60;p14"/>
          <p:cNvPicPr preferRelativeResize="0"/>
          <p:nvPr/>
        </p:nvPicPr>
        <p:blipFill>
          <a:blip r:embed="rId4">
            <a:alphaModFix/>
          </a:blip>
          <a:stretch>
            <a:fillRect/>
          </a:stretch>
        </p:blipFill>
        <p:spPr>
          <a:xfrm>
            <a:off x="381000" y="2149943"/>
            <a:ext cx="8647726" cy="792600"/>
          </a:xfrm>
          <a:prstGeom prst="rect">
            <a:avLst/>
          </a:prstGeom>
          <a:noFill/>
          <a:ln>
            <a:noFill/>
          </a:ln>
        </p:spPr>
      </p:pic>
      <p:pic>
        <p:nvPicPr>
          <p:cNvPr id="61" name="Google Shape;61;p14"/>
          <p:cNvPicPr preferRelativeResize="0"/>
          <p:nvPr/>
        </p:nvPicPr>
        <p:blipFill>
          <a:blip r:embed="rId5">
            <a:alphaModFix/>
          </a:blip>
          <a:stretch>
            <a:fillRect/>
          </a:stretch>
        </p:blipFill>
        <p:spPr>
          <a:xfrm>
            <a:off x="311701" y="5061601"/>
            <a:ext cx="2966625" cy="138275"/>
          </a:xfrm>
          <a:prstGeom prst="rect">
            <a:avLst/>
          </a:prstGeom>
          <a:noFill/>
          <a:ln>
            <a:noFill/>
          </a:ln>
        </p:spPr>
      </p:pic>
    </p:spTree>
    <p:extLst>
      <p:ext uri="{BB962C8B-B14F-4D97-AF65-F5344CB8AC3E}">
        <p14:creationId xmlns:p14="http://schemas.microsoft.com/office/powerpoint/2010/main" val="143571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a:stretch/>
        </p:blipFill>
        <p:spPr>
          <a:xfrm>
            <a:off x="118200" y="1600251"/>
            <a:ext cx="714300" cy="727800"/>
          </a:xfrm>
          <a:prstGeom prst="rect">
            <a:avLst/>
          </a:prstGeom>
          <a:noFill/>
          <a:ln>
            <a:noFill/>
          </a:ln>
        </p:spPr>
      </p:pic>
      <p:pic>
        <p:nvPicPr>
          <p:cNvPr id="67" name="Google Shape;67;p15"/>
          <p:cNvPicPr preferRelativeResize="0"/>
          <p:nvPr/>
        </p:nvPicPr>
        <p:blipFill rotWithShape="1">
          <a:blip r:embed="rId3">
            <a:alphaModFix/>
          </a:blip>
          <a:srcRect/>
          <a:stretch/>
        </p:blipFill>
        <p:spPr>
          <a:xfrm>
            <a:off x="1384132" y="1861715"/>
            <a:ext cx="714300" cy="727800"/>
          </a:xfrm>
          <a:prstGeom prst="rect">
            <a:avLst/>
          </a:prstGeom>
          <a:noFill/>
          <a:ln>
            <a:noFill/>
          </a:ln>
        </p:spPr>
      </p:pic>
      <p:pic>
        <p:nvPicPr>
          <p:cNvPr id="68" name="Google Shape;68;p15"/>
          <p:cNvPicPr preferRelativeResize="0"/>
          <p:nvPr/>
        </p:nvPicPr>
        <p:blipFill rotWithShape="1">
          <a:blip r:embed="rId3">
            <a:alphaModFix/>
          </a:blip>
          <a:srcRect/>
          <a:stretch/>
        </p:blipFill>
        <p:spPr>
          <a:xfrm>
            <a:off x="555880" y="2692084"/>
            <a:ext cx="714300" cy="727800"/>
          </a:xfrm>
          <a:prstGeom prst="rect">
            <a:avLst/>
          </a:prstGeom>
          <a:noFill/>
          <a:ln>
            <a:noFill/>
          </a:ln>
        </p:spPr>
      </p:pic>
      <p:sp>
        <p:nvSpPr>
          <p:cNvPr id="69" name="Google Shape;69;p15"/>
          <p:cNvSpPr/>
          <p:nvPr/>
        </p:nvSpPr>
        <p:spPr>
          <a:xfrm>
            <a:off x="3596655" y="1845069"/>
            <a:ext cx="1530300" cy="1132500"/>
          </a:xfrm>
          <a:prstGeom prst="rect">
            <a:avLst/>
          </a:prstGeom>
          <a:solidFill>
            <a:srgbClr val="FFFFFF"/>
          </a:solidFill>
          <a:ln w="38100" cap="flat" cmpd="sng">
            <a:solidFill>
              <a:srgbClr val="000000"/>
            </a:solidFill>
            <a:prstDash val="solid"/>
            <a:miter lim="800000"/>
            <a:headEnd type="none" w="sm" len="sm"/>
            <a:tailEnd type="none" w="sm" len="sm"/>
          </a:ln>
          <a:effectLst>
            <a:outerShdw blurRad="50800" dist="38100" dir="2400000" algn="tl"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5"/>
          <p:cNvSpPr/>
          <p:nvPr/>
        </p:nvSpPr>
        <p:spPr>
          <a:xfrm>
            <a:off x="5366316" y="1845069"/>
            <a:ext cx="1530300" cy="1132500"/>
          </a:xfrm>
          <a:prstGeom prst="rect">
            <a:avLst/>
          </a:prstGeom>
          <a:solidFill>
            <a:srgbClr val="FFFFFF"/>
          </a:solidFill>
          <a:ln w="38100" cap="flat" cmpd="sng">
            <a:solidFill>
              <a:srgbClr val="000000"/>
            </a:solidFill>
            <a:prstDash val="solid"/>
            <a:miter lim="800000"/>
            <a:headEnd type="none" w="sm" len="sm"/>
            <a:tailEnd type="none" w="sm" len="sm"/>
          </a:ln>
          <a:effectLst>
            <a:outerShdw blurRad="50800" dist="38100" dir="2400000" algn="tl"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 name="Google Shape;71;p15"/>
          <p:cNvSpPr/>
          <p:nvPr/>
        </p:nvSpPr>
        <p:spPr>
          <a:xfrm>
            <a:off x="7120379" y="1845069"/>
            <a:ext cx="1818900" cy="1132500"/>
          </a:xfrm>
          <a:prstGeom prst="rect">
            <a:avLst/>
          </a:prstGeom>
          <a:solidFill>
            <a:srgbClr val="FFFFFF"/>
          </a:solidFill>
          <a:ln w="38100" cap="flat" cmpd="sng">
            <a:solidFill>
              <a:srgbClr val="000000"/>
            </a:solidFill>
            <a:prstDash val="solid"/>
            <a:miter lim="800000"/>
            <a:headEnd type="none" w="sm" len="sm"/>
            <a:tailEnd type="none" w="sm" len="sm"/>
          </a:ln>
          <a:effectLst>
            <a:outerShdw blurRad="50800" dist="38100" dir="2400000" algn="tl"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72" name="Google Shape;72;p15"/>
          <p:cNvPicPr preferRelativeResize="0"/>
          <p:nvPr/>
        </p:nvPicPr>
        <p:blipFill rotWithShape="1">
          <a:blip r:embed="rId4">
            <a:alphaModFix/>
          </a:blip>
          <a:srcRect/>
          <a:stretch/>
        </p:blipFill>
        <p:spPr>
          <a:xfrm>
            <a:off x="3748570" y="1903500"/>
            <a:ext cx="1104000" cy="1015500"/>
          </a:xfrm>
          <a:prstGeom prst="rect">
            <a:avLst/>
          </a:prstGeom>
          <a:noFill/>
          <a:ln>
            <a:noFill/>
          </a:ln>
        </p:spPr>
      </p:pic>
      <p:pic>
        <p:nvPicPr>
          <p:cNvPr id="73" name="Google Shape;73;p15"/>
          <p:cNvPicPr preferRelativeResize="0"/>
          <p:nvPr/>
        </p:nvPicPr>
        <p:blipFill rotWithShape="1">
          <a:blip r:embed="rId5">
            <a:alphaModFix/>
          </a:blip>
          <a:srcRect/>
          <a:stretch/>
        </p:blipFill>
        <p:spPr>
          <a:xfrm>
            <a:off x="5603373" y="1884025"/>
            <a:ext cx="1056600" cy="1034700"/>
          </a:xfrm>
          <a:prstGeom prst="rect">
            <a:avLst/>
          </a:prstGeom>
          <a:noFill/>
          <a:ln>
            <a:noFill/>
          </a:ln>
        </p:spPr>
      </p:pic>
      <p:pic>
        <p:nvPicPr>
          <p:cNvPr id="74" name="Google Shape;74;p15"/>
          <p:cNvPicPr preferRelativeResize="0"/>
          <p:nvPr/>
        </p:nvPicPr>
        <p:blipFill rotWithShape="1">
          <a:blip r:embed="rId6">
            <a:alphaModFix/>
          </a:blip>
          <a:srcRect/>
          <a:stretch/>
        </p:blipFill>
        <p:spPr>
          <a:xfrm>
            <a:off x="7188641" y="1884025"/>
            <a:ext cx="1682100" cy="1081800"/>
          </a:xfrm>
          <a:prstGeom prst="rect">
            <a:avLst/>
          </a:prstGeom>
          <a:noFill/>
          <a:ln>
            <a:noFill/>
          </a:ln>
        </p:spPr>
      </p:pic>
      <p:sp>
        <p:nvSpPr>
          <p:cNvPr id="75" name="Google Shape;75;p15"/>
          <p:cNvSpPr txBox="1"/>
          <p:nvPr/>
        </p:nvSpPr>
        <p:spPr>
          <a:xfrm>
            <a:off x="3978396" y="1472774"/>
            <a:ext cx="616800" cy="33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sz="1000" b="1">
                <a:solidFill>
                  <a:schemeClr val="dk1"/>
                </a:solidFill>
              </a:rPr>
              <a:t>Brain</a:t>
            </a:r>
            <a:endParaRPr sz="1000">
              <a:solidFill>
                <a:schemeClr val="dk1"/>
              </a:solidFill>
            </a:endParaRPr>
          </a:p>
          <a:p>
            <a:pPr marL="0" marR="0" lvl="0" indent="0" algn="l" rtl="0">
              <a:spcBef>
                <a:spcPts val="0"/>
              </a:spcBef>
              <a:spcAft>
                <a:spcPts val="0"/>
              </a:spcAft>
              <a:buNone/>
            </a:pPr>
            <a:endParaRPr sz="1000" b="1"/>
          </a:p>
        </p:txBody>
      </p:sp>
      <p:sp>
        <p:nvSpPr>
          <p:cNvPr id="76" name="Google Shape;76;p15"/>
          <p:cNvSpPr txBox="1"/>
          <p:nvPr/>
        </p:nvSpPr>
        <p:spPr>
          <a:xfrm>
            <a:off x="5810852" y="1472774"/>
            <a:ext cx="569400" cy="33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000000"/>
                </a:solidFill>
              </a:rPr>
              <a:t>Lung</a:t>
            </a:r>
            <a:endParaRPr sz="1000"/>
          </a:p>
        </p:txBody>
      </p:sp>
      <p:sp>
        <p:nvSpPr>
          <p:cNvPr id="77" name="Google Shape;77;p15"/>
          <p:cNvSpPr txBox="1"/>
          <p:nvPr/>
        </p:nvSpPr>
        <p:spPr>
          <a:xfrm>
            <a:off x="7621061" y="1472774"/>
            <a:ext cx="768300" cy="33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000000"/>
                </a:solidFill>
              </a:rPr>
              <a:t>Kidney</a:t>
            </a:r>
            <a:endParaRPr sz="1000"/>
          </a:p>
        </p:txBody>
      </p:sp>
      <p:sp>
        <p:nvSpPr>
          <p:cNvPr id="78" name="Google Shape;78;p15"/>
          <p:cNvSpPr/>
          <p:nvPr/>
        </p:nvSpPr>
        <p:spPr>
          <a:xfrm>
            <a:off x="5008511" y="1639949"/>
            <a:ext cx="254700" cy="450600"/>
          </a:xfrm>
          <a:prstGeom prst="curvedLeftArrow">
            <a:avLst>
              <a:gd name="adj1" fmla="val 25000"/>
              <a:gd name="adj2" fmla="val 50000"/>
              <a:gd name="adj3" fmla="val 25000"/>
            </a:avLst>
          </a:prstGeom>
          <a:gradFill>
            <a:gsLst>
              <a:gs pos="0">
                <a:srgbClr val="000000"/>
              </a:gs>
              <a:gs pos="48000">
                <a:srgbClr val="070707"/>
              </a:gs>
              <a:gs pos="100000">
                <a:srgbClr val="666666"/>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79" name="Google Shape;79;p15"/>
          <p:cNvPicPr preferRelativeResize="0"/>
          <p:nvPr/>
        </p:nvPicPr>
        <p:blipFill rotWithShape="1">
          <a:blip r:embed="rId3">
            <a:alphaModFix/>
          </a:blip>
          <a:srcRect/>
          <a:stretch/>
        </p:blipFill>
        <p:spPr>
          <a:xfrm>
            <a:off x="4624293" y="1472774"/>
            <a:ext cx="184500" cy="188100"/>
          </a:xfrm>
          <a:prstGeom prst="rect">
            <a:avLst/>
          </a:prstGeom>
          <a:noFill/>
          <a:ln>
            <a:noFill/>
          </a:ln>
        </p:spPr>
      </p:pic>
      <p:sp>
        <p:nvSpPr>
          <p:cNvPr id="80" name="Google Shape;80;p15"/>
          <p:cNvSpPr/>
          <p:nvPr/>
        </p:nvSpPr>
        <p:spPr>
          <a:xfrm>
            <a:off x="6778234" y="1639949"/>
            <a:ext cx="254700" cy="450600"/>
          </a:xfrm>
          <a:prstGeom prst="curvedLeftArrow">
            <a:avLst>
              <a:gd name="adj1" fmla="val 25000"/>
              <a:gd name="adj2" fmla="val 50000"/>
              <a:gd name="adj3" fmla="val 25000"/>
            </a:avLst>
          </a:prstGeom>
          <a:gradFill>
            <a:gsLst>
              <a:gs pos="0">
                <a:srgbClr val="000000"/>
              </a:gs>
              <a:gs pos="48000">
                <a:srgbClr val="070707"/>
              </a:gs>
              <a:gs pos="100000">
                <a:srgbClr val="666666"/>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81" name="Google Shape;81;p15"/>
          <p:cNvPicPr preferRelativeResize="0"/>
          <p:nvPr/>
        </p:nvPicPr>
        <p:blipFill rotWithShape="1">
          <a:blip r:embed="rId3">
            <a:alphaModFix/>
          </a:blip>
          <a:srcRect/>
          <a:stretch/>
        </p:blipFill>
        <p:spPr>
          <a:xfrm>
            <a:off x="6394015" y="1472774"/>
            <a:ext cx="184500" cy="188100"/>
          </a:xfrm>
          <a:prstGeom prst="rect">
            <a:avLst/>
          </a:prstGeom>
          <a:noFill/>
          <a:ln>
            <a:noFill/>
          </a:ln>
        </p:spPr>
      </p:pic>
      <p:sp>
        <p:nvSpPr>
          <p:cNvPr id="82" name="Google Shape;82;p15"/>
          <p:cNvSpPr/>
          <p:nvPr/>
        </p:nvSpPr>
        <p:spPr>
          <a:xfrm>
            <a:off x="8830511" y="1639845"/>
            <a:ext cx="254700" cy="450600"/>
          </a:xfrm>
          <a:prstGeom prst="curvedLeftArrow">
            <a:avLst>
              <a:gd name="adj1" fmla="val 25000"/>
              <a:gd name="adj2" fmla="val 50000"/>
              <a:gd name="adj3" fmla="val 25000"/>
            </a:avLst>
          </a:prstGeom>
          <a:gradFill>
            <a:gsLst>
              <a:gs pos="0">
                <a:srgbClr val="000000"/>
              </a:gs>
              <a:gs pos="48000">
                <a:srgbClr val="070707"/>
              </a:gs>
              <a:gs pos="100000">
                <a:srgbClr val="666666"/>
              </a:gs>
            </a:gsLst>
            <a:lin ang="16200038"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pic>
        <p:nvPicPr>
          <p:cNvPr id="83" name="Google Shape;83;p15"/>
          <p:cNvPicPr preferRelativeResize="0"/>
          <p:nvPr/>
        </p:nvPicPr>
        <p:blipFill rotWithShape="1">
          <a:blip r:embed="rId3">
            <a:alphaModFix/>
          </a:blip>
          <a:srcRect/>
          <a:stretch/>
        </p:blipFill>
        <p:spPr>
          <a:xfrm>
            <a:off x="8446292" y="1472671"/>
            <a:ext cx="184500" cy="188100"/>
          </a:xfrm>
          <a:prstGeom prst="rect">
            <a:avLst/>
          </a:prstGeom>
          <a:noFill/>
          <a:ln>
            <a:noFill/>
          </a:ln>
        </p:spPr>
      </p:pic>
      <p:sp>
        <p:nvSpPr>
          <p:cNvPr id="84" name="Google Shape;84;p15"/>
          <p:cNvSpPr/>
          <p:nvPr/>
        </p:nvSpPr>
        <p:spPr>
          <a:xfrm>
            <a:off x="2536175" y="2289304"/>
            <a:ext cx="666300" cy="2286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5" name="Google Shape;85;p15"/>
          <p:cNvSpPr txBox="1"/>
          <p:nvPr/>
        </p:nvSpPr>
        <p:spPr>
          <a:xfrm>
            <a:off x="771835" y="1141576"/>
            <a:ext cx="1884000" cy="60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rPr>
              <a:t>Embryonic Stem Cells</a:t>
            </a:r>
            <a:endParaRPr sz="1000">
              <a:solidFill>
                <a:schemeClr val="dk1"/>
              </a:solidFill>
            </a:endParaRPr>
          </a:p>
        </p:txBody>
      </p:sp>
      <p:sp>
        <p:nvSpPr>
          <p:cNvPr id="86" name="Google Shape;86;p15"/>
          <p:cNvSpPr txBox="1"/>
          <p:nvPr/>
        </p:nvSpPr>
        <p:spPr>
          <a:xfrm>
            <a:off x="0" y="3699575"/>
            <a:ext cx="9144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t>How can one reconstruct cellular dynamics using static snapshots of the cellular state from single cell RNA-seq (scRNA-seq)?  </a:t>
            </a:r>
            <a:endParaRPr sz="3000" b="1"/>
          </a:p>
        </p:txBody>
      </p:sp>
    </p:spTree>
    <p:extLst>
      <p:ext uri="{BB962C8B-B14F-4D97-AF65-F5344CB8AC3E}">
        <p14:creationId xmlns:p14="http://schemas.microsoft.com/office/powerpoint/2010/main" val="17446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513352" y="1085850"/>
            <a:ext cx="8206277" cy="4568600"/>
          </a:xfrm>
          <a:prstGeom prst="rect">
            <a:avLst/>
          </a:prstGeom>
          <a:noFill/>
          <a:ln>
            <a:noFill/>
          </a:ln>
        </p:spPr>
      </p:pic>
    </p:spTree>
    <p:extLst>
      <p:ext uri="{BB962C8B-B14F-4D97-AF65-F5344CB8AC3E}">
        <p14:creationId xmlns:p14="http://schemas.microsoft.com/office/powerpoint/2010/main" val="2510508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p:nvPr/>
        </p:nvSpPr>
        <p:spPr>
          <a:xfrm>
            <a:off x="0" y="2251775"/>
            <a:ext cx="9144000" cy="69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t>The relative abundance of </a:t>
            </a:r>
            <a:r>
              <a:rPr lang="en" sz="3600" b="1">
                <a:solidFill>
                  <a:srgbClr val="9900FF"/>
                </a:solidFill>
              </a:rPr>
              <a:t>unspliced (nascent)</a:t>
            </a:r>
            <a:r>
              <a:rPr lang="en" sz="3600" b="1"/>
              <a:t> and </a:t>
            </a:r>
            <a:r>
              <a:rPr lang="en" sz="3600" b="1">
                <a:solidFill>
                  <a:srgbClr val="9900FF"/>
                </a:solidFill>
              </a:rPr>
              <a:t>spliced (mature)</a:t>
            </a:r>
            <a:r>
              <a:rPr lang="en" sz="3600" b="1"/>
              <a:t> mRNA can be used to reveal the</a:t>
            </a:r>
            <a:r>
              <a:rPr lang="en" sz="3600" b="1">
                <a:solidFill>
                  <a:srgbClr val="9900FF"/>
                </a:solidFill>
              </a:rPr>
              <a:t> rate</a:t>
            </a:r>
            <a:r>
              <a:rPr lang="en" sz="3600" b="1"/>
              <a:t> and </a:t>
            </a:r>
            <a:r>
              <a:rPr lang="en" sz="3600" b="1">
                <a:solidFill>
                  <a:srgbClr val="9900FF"/>
                </a:solidFill>
              </a:rPr>
              <a:t>direction</a:t>
            </a:r>
            <a:r>
              <a:rPr lang="en" sz="3600" b="1"/>
              <a:t> of transcriptomic changes</a:t>
            </a:r>
            <a:endParaRPr sz="3600" b="1"/>
          </a:p>
        </p:txBody>
      </p:sp>
    </p:spTree>
    <p:extLst>
      <p:ext uri="{BB962C8B-B14F-4D97-AF65-F5344CB8AC3E}">
        <p14:creationId xmlns:p14="http://schemas.microsoft.com/office/powerpoint/2010/main" val="1482403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13022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Unspliced/Spliced model </a:t>
            </a:r>
            <a:endParaRPr/>
          </a:p>
        </p:txBody>
      </p:sp>
      <p:pic>
        <p:nvPicPr>
          <p:cNvPr id="102" name="Google Shape;102;p18"/>
          <p:cNvPicPr preferRelativeResize="0"/>
          <p:nvPr/>
        </p:nvPicPr>
        <p:blipFill>
          <a:blip r:embed="rId3">
            <a:alphaModFix/>
          </a:blip>
          <a:stretch>
            <a:fillRect/>
          </a:stretch>
        </p:blipFill>
        <p:spPr>
          <a:xfrm>
            <a:off x="3991226" y="3183735"/>
            <a:ext cx="2857899" cy="1386150"/>
          </a:xfrm>
          <a:prstGeom prst="rect">
            <a:avLst/>
          </a:prstGeom>
          <a:noFill/>
          <a:ln>
            <a:noFill/>
          </a:ln>
        </p:spPr>
      </p:pic>
      <p:pic>
        <p:nvPicPr>
          <p:cNvPr id="103" name="Google Shape;103;p18"/>
          <p:cNvPicPr preferRelativeResize="0"/>
          <p:nvPr/>
        </p:nvPicPr>
        <p:blipFill>
          <a:blip r:embed="rId4">
            <a:alphaModFix/>
          </a:blip>
          <a:stretch>
            <a:fillRect/>
          </a:stretch>
        </p:blipFill>
        <p:spPr>
          <a:xfrm>
            <a:off x="1322076" y="2338075"/>
            <a:ext cx="2416675" cy="3077428"/>
          </a:xfrm>
          <a:prstGeom prst="rect">
            <a:avLst/>
          </a:prstGeom>
          <a:noFill/>
          <a:ln>
            <a:noFill/>
          </a:ln>
        </p:spPr>
      </p:pic>
      <p:cxnSp>
        <p:nvCxnSpPr>
          <p:cNvPr id="104" name="Google Shape;104;p18"/>
          <p:cNvCxnSpPr/>
          <p:nvPr/>
        </p:nvCxnSpPr>
        <p:spPr>
          <a:xfrm>
            <a:off x="3752300" y="3451525"/>
            <a:ext cx="421200" cy="88200"/>
          </a:xfrm>
          <a:prstGeom prst="straightConnector1">
            <a:avLst/>
          </a:prstGeom>
          <a:noFill/>
          <a:ln w="9525" cap="flat" cmpd="sng">
            <a:solidFill>
              <a:srgbClr val="FF0000"/>
            </a:solidFill>
            <a:prstDash val="solid"/>
            <a:round/>
            <a:headEnd type="none" w="med" len="med"/>
            <a:tailEnd type="triangle" w="med" len="med"/>
          </a:ln>
        </p:spPr>
      </p:cxnSp>
      <p:cxnSp>
        <p:nvCxnSpPr>
          <p:cNvPr id="105" name="Google Shape;105;p18"/>
          <p:cNvCxnSpPr/>
          <p:nvPr/>
        </p:nvCxnSpPr>
        <p:spPr>
          <a:xfrm rot="10800000" flipH="1">
            <a:off x="3664125" y="4313550"/>
            <a:ext cx="499800" cy="68700"/>
          </a:xfrm>
          <a:prstGeom prst="straightConnector1">
            <a:avLst/>
          </a:prstGeom>
          <a:noFill/>
          <a:ln w="95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638506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13022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Unspliced/Spliced model </a:t>
            </a:r>
            <a:endParaRPr/>
          </a:p>
        </p:txBody>
      </p:sp>
      <p:pic>
        <p:nvPicPr>
          <p:cNvPr id="111" name="Google Shape;111;p19"/>
          <p:cNvPicPr preferRelativeResize="0"/>
          <p:nvPr/>
        </p:nvPicPr>
        <p:blipFill>
          <a:blip r:embed="rId3">
            <a:alphaModFix/>
          </a:blip>
          <a:stretch>
            <a:fillRect/>
          </a:stretch>
        </p:blipFill>
        <p:spPr>
          <a:xfrm>
            <a:off x="3991226" y="3183735"/>
            <a:ext cx="2857899" cy="1386150"/>
          </a:xfrm>
          <a:prstGeom prst="rect">
            <a:avLst/>
          </a:prstGeom>
          <a:noFill/>
          <a:ln>
            <a:noFill/>
          </a:ln>
        </p:spPr>
      </p:pic>
      <p:pic>
        <p:nvPicPr>
          <p:cNvPr id="112" name="Google Shape;112;p19"/>
          <p:cNvPicPr preferRelativeResize="0"/>
          <p:nvPr/>
        </p:nvPicPr>
        <p:blipFill>
          <a:blip r:embed="rId4">
            <a:alphaModFix/>
          </a:blip>
          <a:stretch>
            <a:fillRect/>
          </a:stretch>
        </p:blipFill>
        <p:spPr>
          <a:xfrm>
            <a:off x="1322076" y="2338075"/>
            <a:ext cx="2416675" cy="3077428"/>
          </a:xfrm>
          <a:prstGeom prst="rect">
            <a:avLst/>
          </a:prstGeom>
          <a:noFill/>
          <a:ln>
            <a:noFill/>
          </a:ln>
        </p:spPr>
      </p:pic>
      <p:cxnSp>
        <p:nvCxnSpPr>
          <p:cNvPr id="113" name="Google Shape;113;p19"/>
          <p:cNvCxnSpPr/>
          <p:nvPr/>
        </p:nvCxnSpPr>
        <p:spPr>
          <a:xfrm>
            <a:off x="3223250" y="2687350"/>
            <a:ext cx="1567500" cy="754500"/>
          </a:xfrm>
          <a:prstGeom prst="straightConnector1">
            <a:avLst/>
          </a:prstGeom>
          <a:noFill/>
          <a:ln w="95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732780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13022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Unspliced/Spliced model </a:t>
            </a:r>
            <a:endParaRPr/>
          </a:p>
        </p:txBody>
      </p:sp>
      <p:pic>
        <p:nvPicPr>
          <p:cNvPr id="119" name="Google Shape;119;p20"/>
          <p:cNvPicPr preferRelativeResize="0"/>
          <p:nvPr/>
        </p:nvPicPr>
        <p:blipFill>
          <a:blip r:embed="rId3">
            <a:alphaModFix/>
          </a:blip>
          <a:stretch>
            <a:fillRect/>
          </a:stretch>
        </p:blipFill>
        <p:spPr>
          <a:xfrm>
            <a:off x="3991226" y="3183735"/>
            <a:ext cx="2857899" cy="1386150"/>
          </a:xfrm>
          <a:prstGeom prst="rect">
            <a:avLst/>
          </a:prstGeom>
          <a:noFill/>
          <a:ln>
            <a:noFill/>
          </a:ln>
        </p:spPr>
      </p:pic>
      <p:pic>
        <p:nvPicPr>
          <p:cNvPr id="120" name="Google Shape;120;p20"/>
          <p:cNvPicPr preferRelativeResize="0"/>
          <p:nvPr/>
        </p:nvPicPr>
        <p:blipFill>
          <a:blip r:embed="rId4">
            <a:alphaModFix/>
          </a:blip>
          <a:stretch>
            <a:fillRect/>
          </a:stretch>
        </p:blipFill>
        <p:spPr>
          <a:xfrm>
            <a:off x="1322076" y="2338075"/>
            <a:ext cx="2416675" cy="3077428"/>
          </a:xfrm>
          <a:prstGeom prst="rect">
            <a:avLst/>
          </a:prstGeom>
          <a:noFill/>
          <a:ln>
            <a:noFill/>
          </a:ln>
        </p:spPr>
      </p:pic>
      <p:cxnSp>
        <p:nvCxnSpPr>
          <p:cNvPr id="121" name="Google Shape;121;p20"/>
          <p:cNvCxnSpPr/>
          <p:nvPr/>
        </p:nvCxnSpPr>
        <p:spPr>
          <a:xfrm rot="10800000" flipH="1">
            <a:off x="3291850" y="3716200"/>
            <a:ext cx="2204400" cy="215400"/>
          </a:xfrm>
          <a:prstGeom prst="straightConnector1">
            <a:avLst/>
          </a:prstGeom>
          <a:noFill/>
          <a:ln w="9525" cap="flat" cmpd="sng">
            <a:solidFill>
              <a:srgbClr val="FF0000"/>
            </a:solidFill>
            <a:prstDash val="solid"/>
            <a:round/>
            <a:headEnd type="none" w="med" len="med"/>
            <a:tailEnd type="triangle" w="med" len="med"/>
          </a:ln>
        </p:spPr>
      </p:cxnSp>
      <p:cxnSp>
        <p:nvCxnSpPr>
          <p:cNvPr id="122" name="Google Shape;122;p20"/>
          <p:cNvCxnSpPr/>
          <p:nvPr/>
        </p:nvCxnSpPr>
        <p:spPr>
          <a:xfrm>
            <a:off x="3301625" y="3941400"/>
            <a:ext cx="1567500" cy="235200"/>
          </a:xfrm>
          <a:prstGeom prst="straightConnector1">
            <a:avLst/>
          </a:prstGeom>
          <a:noFill/>
          <a:ln w="95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408807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311700" y="1302275"/>
            <a:ext cx="8520600" cy="63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Unspliced/Spliced model </a:t>
            </a:r>
            <a:endParaRPr/>
          </a:p>
        </p:txBody>
      </p:sp>
      <p:pic>
        <p:nvPicPr>
          <p:cNvPr id="128" name="Google Shape;128;p21"/>
          <p:cNvPicPr preferRelativeResize="0"/>
          <p:nvPr/>
        </p:nvPicPr>
        <p:blipFill>
          <a:blip r:embed="rId3">
            <a:alphaModFix/>
          </a:blip>
          <a:stretch>
            <a:fillRect/>
          </a:stretch>
        </p:blipFill>
        <p:spPr>
          <a:xfrm>
            <a:off x="3991226" y="3183735"/>
            <a:ext cx="2857899" cy="1386150"/>
          </a:xfrm>
          <a:prstGeom prst="rect">
            <a:avLst/>
          </a:prstGeom>
          <a:noFill/>
          <a:ln>
            <a:noFill/>
          </a:ln>
        </p:spPr>
      </p:pic>
      <p:pic>
        <p:nvPicPr>
          <p:cNvPr id="129" name="Google Shape;129;p21"/>
          <p:cNvPicPr preferRelativeResize="0"/>
          <p:nvPr/>
        </p:nvPicPr>
        <p:blipFill>
          <a:blip r:embed="rId4">
            <a:alphaModFix/>
          </a:blip>
          <a:stretch>
            <a:fillRect/>
          </a:stretch>
        </p:blipFill>
        <p:spPr>
          <a:xfrm>
            <a:off x="1322076" y="2338075"/>
            <a:ext cx="2416675" cy="3077428"/>
          </a:xfrm>
          <a:prstGeom prst="rect">
            <a:avLst/>
          </a:prstGeom>
          <a:noFill/>
          <a:ln>
            <a:noFill/>
          </a:ln>
        </p:spPr>
      </p:pic>
      <p:cxnSp>
        <p:nvCxnSpPr>
          <p:cNvPr id="130" name="Google Shape;130;p21"/>
          <p:cNvCxnSpPr/>
          <p:nvPr/>
        </p:nvCxnSpPr>
        <p:spPr>
          <a:xfrm rot="10800000" flipH="1">
            <a:off x="3144875" y="4460625"/>
            <a:ext cx="2978400" cy="401700"/>
          </a:xfrm>
          <a:prstGeom prst="straightConnector1">
            <a:avLst/>
          </a:prstGeom>
          <a:noFill/>
          <a:ln w="952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4070753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11700" y="684730"/>
            <a:ext cx="8520600" cy="10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 Time independent transcription, splicing, and degradation rates </a:t>
            </a:r>
            <a:endParaRPr/>
          </a:p>
        </p:txBody>
      </p:sp>
      <p:pic>
        <p:nvPicPr>
          <p:cNvPr id="136" name="Google Shape;136;p22"/>
          <p:cNvPicPr preferRelativeResize="0"/>
          <p:nvPr/>
        </p:nvPicPr>
        <p:blipFill>
          <a:blip r:embed="rId3">
            <a:alphaModFix/>
          </a:blip>
          <a:stretch>
            <a:fillRect/>
          </a:stretch>
        </p:blipFill>
        <p:spPr>
          <a:xfrm>
            <a:off x="3991226" y="3898787"/>
            <a:ext cx="2857899" cy="1386150"/>
          </a:xfrm>
          <a:prstGeom prst="rect">
            <a:avLst/>
          </a:prstGeom>
          <a:noFill/>
          <a:ln>
            <a:noFill/>
          </a:ln>
        </p:spPr>
      </p:pic>
      <p:grpSp>
        <p:nvGrpSpPr>
          <p:cNvPr id="137" name="Google Shape;137;p22"/>
          <p:cNvGrpSpPr/>
          <p:nvPr/>
        </p:nvGrpSpPr>
        <p:grpSpPr>
          <a:xfrm>
            <a:off x="4689025" y="3447902"/>
            <a:ext cx="2055850" cy="967600"/>
            <a:chOff x="4689025" y="1875600"/>
            <a:chExt cx="2055850" cy="967600"/>
          </a:xfrm>
        </p:grpSpPr>
        <p:sp>
          <p:nvSpPr>
            <p:cNvPr id="138" name="Google Shape;138;p22"/>
            <p:cNvSpPr/>
            <p:nvPr/>
          </p:nvSpPr>
          <p:spPr>
            <a:xfrm>
              <a:off x="4689025" y="2539300"/>
              <a:ext cx="512100" cy="30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39" name="Google Shape;139;p22"/>
            <p:cNvCxnSpPr>
              <a:endCxn id="138" idx="0"/>
            </p:cNvCxnSpPr>
            <p:nvPr/>
          </p:nvCxnSpPr>
          <p:spPr>
            <a:xfrm flipH="1">
              <a:off x="4945075" y="2156800"/>
              <a:ext cx="465300" cy="382500"/>
            </a:xfrm>
            <a:prstGeom prst="straightConnector1">
              <a:avLst/>
            </a:prstGeom>
            <a:noFill/>
            <a:ln w="9525" cap="flat" cmpd="sng">
              <a:solidFill>
                <a:schemeClr val="dk2"/>
              </a:solidFill>
              <a:prstDash val="solid"/>
              <a:round/>
              <a:headEnd type="none" w="med" len="med"/>
              <a:tailEnd type="triangle" w="med" len="med"/>
            </a:ln>
          </p:spPr>
        </p:cxnSp>
        <p:sp>
          <p:nvSpPr>
            <p:cNvPr id="140" name="Google Shape;140;p22"/>
            <p:cNvSpPr txBox="1"/>
            <p:nvPr/>
          </p:nvSpPr>
          <p:spPr>
            <a:xfrm>
              <a:off x="5439275" y="1875600"/>
              <a:ext cx="1305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Step Function</a:t>
              </a:r>
              <a:endParaRPr sz="1400"/>
            </a:p>
          </p:txBody>
        </p:sp>
      </p:grpSp>
      <p:grpSp>
        <p:nvGrpSpPr>
          <p:cNvPr id="141" name="Google Shape;141;p22"/>
          <p:cNvGrpSpPr/>
          <p:nvPr/>
        </p:nvGrpSpPr>
        <p:grpSpPr>
          <a:xfrm>
            <a:off x="4689026" y="4891602"/>
            <a:ext cx="1667225" cy="816000"/>
            <a:chOff x="4689025" y="3319300"/>
            <a:chExt cx="1667225" cy="816000"/>
          </a:xfrm>
        </p:grpSpPr>
        <p:sp>
          <p:nvSpPr>
            <p:cNvPr id="142" name="Google Shape;142;p22"/>
            <p:cNvSpPr/>
            <p:nvPr/>
          </p:nvSpPr>
          <p:spPr>
            <a:xfrm>
              <a:off x="4689025" y="3319300"/>
              <a:ext cx="512100" cy="30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43" name="Google Shape;143;p22"/>
            <p:cNvCxnSpPr>
              <a:endCxn id="142" idx="2"/>
            </p:cNvCxnSpPr>
            <p:nvPr/>
          </p:nvCxnSpPr>
          <p:spPr>
            <a:xfrm rot="10800000">
              <a:off x="4945075" y="3623200"/>
              <a:ext cx="342600" cy="208200"/>
            </a:xfrm>
            <a:prstGeom prst="straightConnector1">
              <a:avLst/>
            </a:prstGeom>
            <a:noFill/>
            <a:ln w="9525" cap="flat" cmpd="sng">
              <a:solidFill>
                <a:schemeClr val="dk2"/>
              </a:solidFill>
              <a:prstDash val="solid"/>
              <a:round/>
              <a:headEnd type="none" w="med" len="med"/>
              <a:tailEnd type="triangle" w="med" len="med"/>
            </a:ln>
          </p:spPr>
        </p:cxnSp>
        <p:sp>
          <p:nvSpPr>
            <p:cNvPr id="144" name="Google Shape;144;p22"/>
            <p:cNvSpPr txBox="1"/>
            <p:nvPr/>
          </p:nvSpPr>
          <p:spPr>
            <a:xfrm>
              <a:off x="5043425" y="3831400"/>
              <a:ext cx="1023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Constants</a:t>
              </a:r>
              <a:endParaRPr sz="1400"/>
            </a:p>
          </p:txBody>
        </p:sp>
        <p:sp>
          <p:nvSpPr>
            <p:cNvPr id="145" name="Google Shape;145;p22"/>
            <p:cNvSpPr/>
            <p:nvPr/>
          </p:nvSpPr>
          <p:spPr>
            <a:xfrm>
              <a:off x="5844150" y="3319300"/>
              <a:ext cx="512100" cy="303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46" name="Google Shape;146;p22"/>
            <p:cNvCxnSpPr>
              <a:endCxn id="145" idx="2"/>
            </p:cNvCxnSpPr>
            <p:nvPr/>
          </p:nvCxnSpPr>
          <p:spPr>
            <a:xfrm rot="10800000" flipH="1">
              <a:off x="5727900" y="3623200"/>
              <a:ext cx="372300" cy="207600"/>
            </a:xfrm>
            <a:prstGeom prst="straightConnector1">
              <a:avLst/>
            </a:prstGeom>
            <a:noFill/>
            <a:ln w="9525" cap="flat" cmpd="sng">
              <a:solidFill>
                <a:schemeClr val="dk2"/>
              </a:solidFill>
              <a:prstDash val="solid"/>
              <a:round/>
              <a:headEnd type="none" w="med" len="med"/>
              <a:tailEnd type="triangle" w="med" len="med"/>
            </a:ln>
          </p:spPr>
        </p:cxnSp>
      </p:grpSp>
      <p:pic>
        <p:nvPicPr>
          <p:cNvPr id="147" name="Google Shape;147;p22"/>
          <p:cNvPicPr preferRelativeResize="0"/>
          <p:nvPr/>
        </p:nvPicPr>
        <p:blipFill>
          <a:blip r:embed="rId4">
            <a:alphaModFix/>
          </a:blip>
          <a:stretch>
            <a:fillRect/>
          </a:stretch>
        </p:blipFill>
        <p:spPr>
          <a:xfrm>
            <a:off x="1322076" y="3378151"/>
            <a:ext cx="2416675" cy="3077428"/>
          </a:xfrm>
          <a:prstGeom prst="rect">
            <a:avLst/>
          </a:prstGeom>
          <a:noFill/>
          <a:ln>
            <a:noFill/>
          </a:ln>
        </p:spPr>
      </p:pic>
    </p:spTree>
    <p:extLst>
      <p:ext uri="{BB962C8B-B14F-4D97-AF65-F5344CB8AC3E}">
        <p14:creationId xmlns:p14="http://schemas.microsoft.com/office/powerpoint/2010/main" val="3044777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464100" y="22779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Circadian Cycle in Mouse Liver Demonstrates Model</a:t>
            </a:r>
            <a:endParaRPr/>
          </a:p>
          <a:p>
            <a:pPr marL="0" lvl="0" indent="0" algn="l" rtl="0">
              <a:spcBef>
                <a:spcPts val="0"/>
              </a:spcBef>
              <a:spcAft>
                <a:spcPts val="0"/>
              </a:spcAft>
              <a:buNone/>
            </a:pPr>
            <a:endParaRPr/>
          </a:p>
        </p:txBody>
      </p:sp>
      <p:pic>
        <p:nvPicPr>
          <p:cNvPr id="290" name="Google Shape;290;p31"/>
          <p:cNvPicPr preferRelativeResize="0"/>
          <p:nvPr/>
        </p:nvPicPr>
        <p:blipFill rotWithShape="1">
          <a:blip r:embed="rId3">
            <a:alphaModFix/>
          </a:blip>
          <a:srcRect l="68560" b="8012"/>
          <a:stretch/>
        </p:blipFill>
        <p:spPr>
          <a:xfrm>
            <a:off x="-5600" y="2278000"/>
            <a:ext cx="2108225" cy="2304350"/>
          </a:xfrm>
          <a:prstGeom prst="rect">
            <a:avLst/>
          </a:prstGeom>
          <a:noFill/>
          <a:ln>
            <a:noFill/>
          </a:ln>
        </p:spPr>
      </p:pic>
      <p:pic>
        <p:nvPicPr>
          <p:cNvPr id="291" name="Google Shape;291;p31"/>
          <p:cNvPicPr preferRelativeResize="0"/>
          <p:nvPr/>
        </p:nvPicPr>
        <p:blipFill rotWithShape="1">
          <a:blip r:embed="rId4">
            <a:alphaModFix/>
          </a:blip>
          <a:srcRect r="44665"/>
          <a:stretch/>
        </p:blipFill>
        <p:spPr>
          <a:xfrm>
            <a:off x="2211400" y="2487138"/>
            <a:ext cx="2483500" cy="1793750"/>
          </a:xfrm>
          <a:prstGeom prst="rect">
            <a:avLst/>
          </a:prstGeom>
          <a:noFill/>
          <a:ln>
            <a:noFill/>
          </a:ln>
        </p:spPr>
      </p:pic>
      <p:pic>
        <p:nvPicPr>
          <p:cNvPr id="292" name="Google Shape;292;p31"/>
          <p:cNvPicPr preferRelativeResize="0"/>
          <p:nvPr/>
        </p:nvPicPr>
        <p:blipFill rotWithShape="1">
          <a:blip r:embed="rId5">
            <a:alphaModFix/>
          </a:blip>
          <a:srcRect r="50000"/>
          <a:stretch/>
        </p:blipFill>
        <p:spPr>
          <a:xfrm>
            <a:off x="4917325" y="2367001"/>
            <a:ext cx="1830750" cy="1677925"/>
          </a:xfrm>
          <a:prstGeom prst="rect">
            <a:avLst/>
          </a:prstGeom>
          <a:noFill/>
          <a:ln>
            <a:noFill/>
          </a:ln>
        </p:spPr>
      </p:pic>
      <p:pic>
        <p:nvPicPr>
          <p:cNvPr id="293" name="Google Shape;293;p31"/>
          <p:cNvPicPr preferRelativeResize="0"/>
          <p:nvPr/>
        </p:nvPicPr>
        <p:blipFill rotWithShape="1">
          <a:blip r:embed="rId5">
            <a:alphaModFix/>
          </a:blip>
          <a:srcRect l="52116"/>
          <a:stretch/>
        </p:blipFill>
        <p:spPr>
          <a:xfrm>
            <a:off x="4879876" y="4107426"/>
            <a:ext cx="1753251" cy="1677925"/>
          </a:xfrm>
          <a:prstGeom prst="rect">
            <a:avLst/>
          </a:prstGeom>
          <a:noFill/>
          <a:ln>
            <a:noFill/>
          </a:ln>
        </p:spPr>
      </p:pic>
      <p:pic>
        <p:nvPicPr>
          <p:cNvPr id="294" name="Google Shape;294;p31"/>
          <p:cNvPicPr preferRelativeResize="0"/>
          <p:nvPr/>
        </p:nvPicPr>
        <p:blipFill rotWithShape="1">
          <a:blip r:embed="rId6">
            <a:alphaModFix/>
          </a:blip>
          <a:srcRect l="52026"/>
          <a:stretch/>
        </p:blipFill>
        <p:spPr>
          <a:xfrm>
            <a:off x="6962026" y="2272926"/>
            <a:ext cx="2025425" cy="2140825"/>
          </a:xfrm>
          <a:prstGeom prst="rect">
            <a:avLst/>
          </a:prstGeom>
          <a:noFill/>
          <a:ln>
            <a:noFill/>
          </a:ln>
        </p:spPr>
      </p:pic>
      <p:cxnSp>
        <p:nvCxnSpPr>
          <p:cNvPr id="295" name="Google Shape;295;p31"/>
          <p:cNvCxnSpPr/>
          <p:nvPr/>
        </p:nvCxnSpPr>
        <p:spPr>
          <a:xfrm>
            <a:off x="2168200" y="1801575"/>
            <a:ext cx="0" cy="4189200"/>
          </a:xfrm>
          <a:prstGeom prst="straightConnector1">
            <a:avLst/>
          </a:prstGeom>
          <a:noFill/>
          <a:ln w="9525" cap="flat" cmpd="sng">
            <a:solidFill>
              <a:schemeClr val="dk2"/>
            </a:solidFill>
            <a:prstDash val="solid"/>
            <a:round/>
            <a:headEnd type="none" w="med" len="med"/>
            <a:tailEnd type="none" w="med" len="med"/>
          </a:ln>
        </p:spPr>
      </p:cxnSp>
      <p:cxnSp>
        <p:nvCxnSpPr>
          <p:cNvPr id="296" name="Google Shape;296;p31"/>
          <p:cNvCxnSpPr/>
          <p:nvPr/>
        </p:nvCxnSpPr>
        <p:spPr>
          <a:xfrm>
            <a:off x="4660950" y="1801575"/>
            <a:ext cx="0" cy="4189200"/>
          </a:xfrm>
          <a:prstGeom prst="straightConnector1">
            <a:avLst/>
          </a:prstGeom>
          <a:noFill/>
          <a:ln w="9525" cap="flat" cmpd="sng">
            <a:solidFill>
              <a:schemeClr val="dk2"/>
            </a:solidFill>
            <a:prstDash val="solid"/>
            <a:round/>
            <a:headEnd type="none" w="med" len="med"/>
            <a:tailEnd type="none" w="med" len="med"/>
          </a:ln>
        </p:spPr>
      </p:cxnSp>
      <p:cxnSp>
        <p:nvCxnSpPr>
          <p:cNvPr id="297" name="Google Shape;297;p31"/>
          <p:cNvCxnSpPr/>
          <p:nvPr/>
        </p:nvCxnSpPr>
        <p:spPr>
          <a:xfrm>
            <a:off x="7038225" y="1801575"/>
            <a:ext cx="0" cy="41892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1"/>
          <p:cNvSpPr txBox="1"/>
          <p:nvPr/>
        </p:nvSpPr>
        <p:spPr>
          <a:xfrm>
            <a:off x="663025" y="1699400"/>
            <a:ext cx="10248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t>Proposed Model</a:t>
            </a:r>
            <a:endParaRPr sz="1400"/>
          </a:p>
          <a:p>
            <a:pPr marL="0" lvl="0" indent="0" algn="ctr" rtl="0">
              <a:spcBef>
                <a:spcPts val="0"/>
              </a:spcBef>
              <a:spcAft>
                <a:spcPts val="0"/>
              </a:spcAft>
              <a:buNone/>
            </a:pPr>
            <a:endParaRPr sz="1400"/>
          </a:p>
        </p:txBody>
      </p:sp>
      <p:sp>
        <p:nvSpPr>
          <p:cNvPr id="299" name="Google Shape;299;p31"/>
          <p:cNvSpPr txBox="1"/>
          <p:nvPr/>
        </p:nvSpPr>
        <p:spPr>
          <a:xfrm>
            <a:off x="2581800" y="1673300"/>
            <a:ext cx="15168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t>Spliced and Unspliced mRNA Levels </a:t>
            </a:r>
            <a:endParaRPr sz="1400"/>
          </a:p>
        </p:txBody>
      </p:sp>
      <p:sp>
        <p:nvSpPr>
          <p:cNvPr id="300" name="Google Shape;300;p31"/>
          <p:cNvSpPr txBox="1"/>
          <p:nvPr/>
        </p:nvSpPr>
        <p:spPr>
          <a:xfrm>
            <a:off x="5193050" y="1740497"/>
            <a:ext cx="1313100" cy="3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t>Applied Model</a:t>
            </a:r>
            <a:endParaRPr sz="1400"/>
          </a:p>
        </p:txBody>
      </p:sp>
      <p:sp>
        <p:nvSpPr>
          <p:cNvPr id="301" name="Google Shape;301;p31"/>
          <p:cNvSpPr txBox="1"/>
          <p:nvPr/>
        </p:nvSpPr>
        <p:spPr>
          <a:xfrm>
            <a:off x="7570300" y="1725375"/>
            <a:ext cx="1024800" cy="3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a:t>Predictive Model</a:t>
            </a:r>
            <a:endParaRPr sz="1400"/>
          </a:p>
        </p:txBody>
      </p:sp>
      <p:sp>
        <p:nvSpPr>
          <p:cNvPr id="302" name="Google Shape;302;p31"/>
          <p:cNvSpPr txBox="1"/>
          <p:nvPr/>
        </p:nvSpPr>
        <p:spPr>
          <a:xfrm>
            <a:off x="7153850" y="4149850"/>
            <a:ext cx="1925100" cy="201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Solving differential equation of each gene allows prediction of the expected direction of progression of the circadian cycle</a:t>
            </a:r>
            <a:endParaRPr sz="1400"/>
          </a:p>
        </p:txBody>
      </p:sp>
      <p:sp>
        <p:nvSpPr>
          <p:cNvPr id="303" name="Google Shape;303;p31"/>
          <p:cNvSpPr txBox="1"/>
          <p:nvPr/>
        </p:nvSpPr>
        <p:spPr>
          <a:xfrm>
            <a:off x="2378301" y="4432600"/>
            <a:ext cx="2108100" cy="16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dk1"/>
                </a:solidFill>
              </a:rPr>
              <a:t>Circadian-associated genes (Fgf1 and Cbs) show excess of unspliced mRNA in upregulation and deficit in downregulation</a:t>
            </a:r>
            <a:endParaRPr sz="1400"/>
          </a:p>
        </p:txBody>
      </p:sp>
      <p:pic>
        <p:nvPicPr>
          <p:cNvPr id="304" name="Google Shape;304;p31"/>
          <p:cNvPicPr preferRelativeResize="0"/>
          <p:nvPr/>
        </p:nvPicPr>
        <p:blipFill>
          <a:blip r:embed="rId7">
            <a:alphaModFix/>
          </a:blip>
          <a:stretch>
            <a:fillRect/>
          </a:stretch>
        </p:blipFill>
        <p:spPr>
          <a:xfrm>
            <a:off x="228600" y="4887150"/>
            <a:ext cx="1830750" cy="793044"/>
          </a:xfrm>
          <a:prstGeom prst="rect">
            <a:avLst/>
          </a:prstGeom>
          <a:noFill/>
          <a:ln>
            <a:noFill/>
          </a:ln>
        </p:spPr>
      </p:pic>
      <p:sp>
        <p:nvSpPr>
          <p:cNvPr id="305" name="Google Shape;305;p31"/>
          <p:cNvSpPr/>
          <p:nvPr/>
        </p:nvSpPr>
        <p:spPr>
          <a:xfrm>
            <a:off x="2233775" y="2397475"/>
            <a:ext cx="268500" cy="27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6" name="Google Shape;306;p31"/>
          <p:cNvSpPr/>
          <p:nvPr/>
        </p:nvSpPr>
        <p:spPr>
          <a:xfrm>
            <a:off x="0" y="2367000"/>
            <a:ext cx="268500" cy="27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7" name="Google Shape;307;p31"/>
          <p:cNvSpPr/>
          <p:nvPr/>
        </p:nvSpPr>
        <p:spPr>
          <a:xfrm>
            <a:off x="4956775" y="2211750"/>
            <a:ext cx="268500" cy="27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8" name="Google Shape;308;p31"/>
          <p:cNvSpPr/>
          <p:nvPr/>
        </p:nvSpPr>
        <p:spPr>
          <a:xfrm>
            <a:off x="4879875" y="3939700"/>
            <a:ext cx="268500" cy="27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9" name="Google Shape;309;p31"/>
          <p:cNvSpPr/>
          <p:nvPr/>
        </p:nvSpPr>
        <p:spPr>
          <a:xfrm>
            <a:off x="7084400" y="2397475"/>
            <a:ext cx="268500" cy="27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816682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8C7BF-C5A6-433A-AC2A-C9B176659A03}"/>
              </a:ext>
            </a:extLst>
          </p:cNvPr>
          <p:cNvSpPr txBox="1"/>
          <p:nvPr/>
        </p:nvSpPr>
        <p:spPr>
          <a:xfrm>
            <a:off x="2145467" y="1738859"/>
            <a:ext cx="528403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https://scanpy.readthedocs.io/en/latest/index.html</a:t>
            </a:r>
          </a:p>
        </p:txBody>
      </p:sp>
      <p:pic>
        <p:nvPicPr>
          <p:cNvPr id="3" name="Picture 3" descr="A screenshot of a cell phone&#10;&#10;Description generated with very high confidence">
            <a:extLst>
              <a:ext uri="{FF2B5EF4-FFF2-40B4-BE49-F238E27FC236}">
                <a16:creationId xmlns:a16="http://schemas.microsoft.com/office/drawing/2014/main" id="{CD1C39DC-BCFD-47B6-BE51-C49A7E27C17C}"/>
              </a:ext>
            </a:extLst>
          </p:cNvPr>
          <p:cNvPicPr>
            <a:picLocks noChangeAspect="1"/>
          </p:cNvPicPr>
          <p:nvPr/>
        </p:nvPicPr>
        <p:blipFill>
          <a:blip r:embed="rId2"/>
          <a:stretch>
            <a:fillRect/>
          </a:stretch>
        </p:blipFill>
        <p:spPr>
          <a:xfrm>
            <a:off x="989351" y="2259052"/>
            <a:ext cx="7605634" cy="2705277"/>
          </a:xfrm>
          <a:prstGeom prst="rect">
            <a:avLst/>
          </a:prstGeom>
        </p:spPr>
      </p:pic>
    </p:spTree>
    <p:extLst>
      <p:ext uri="{BB962C8B-B14F-4D97-AF65-F5344CB8AC3E}">
        <p14:creationId xmlns:p14="http://schemas.microsoft.com/office/powerpoint/2010/main" val="3446198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38"/>
          <p:cNvSpPr txBox="1">
            <a:spLocks noGrp="1"/>
          </p:cNvSpPr>
          <p:nvPr>
            <p:ph type="title"/>
          </p:nvPr>
        </p:nvSpPr>
        <p:spPr>
          <a:xfrm>
            <a:off x="311700" y="5343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Fate Decisions of Major Neural Lineages</a:t>
            </a:r>
            <a:endParaRPr/>
          </a:p>
        </p:txBody>
      </p:sp>
      <p:pic>
        <p:nvPicPr>
          <p:cNvPr id="461" name="Google Shape;461;p38"/>
          <p:cNvPicPr preferRelativeResize="0"/>
          <p:nvPr/>
        </p:nvPicPr>
        <p:blipFill>
          <a:blip r:embed="rId3">
            <a:alphaModFix/>
          </a:blip>
          <a:stretch>
            <a:fillRect/>
          </a:stretch>
        </p:blipFill>
        <p:spPr>
          <a:xfrm>
            <a:off x="1257226" y="1418125"/>
            <a:ext cx="2262825" cy="1965612"/>
          </a:xfrm>
          <a:prstGeom prst="rect">
            <a:avLst/>
          </a:prstGeom>
          <a:noFill/>
          <a:ln>
            <a:noFill/>
          </a:ln>
        </p:spPr>
      </p:pic>
      <p:pic>
        <p:nvPicPr>
          <p:cNvPr id="462" name="Google Shape;462;p38"/>
          <p:cNvPicPr preferRelativeResize="0"/>
          <p:nvPr/>
        </p:nvPicPr>
        <p:blipFill rotWithShape="1">
          <a:blip r:embed="rId4">
            <a:alphaModFix/>
          </a:blip>
          <a:srcRect r="2799"/>
          <a:stretch/>
        </p:blipFill>
        <p:spPr>
          <a:xfrm>
            <a:off x="1768784" y="3429000"/>
            <a:ext cx="2558517" cy="2515974"/>
          </a:xfrm>
          <a:prstGeom prst="rect">
            <a:avLst/>
          </a:prstGeom>
          <a:noFill/>
          <a:ln>
            <a:noFill/>
          </a:ln>
        </p:spPr>
      </p:pic>
      <p:pic>
        <p:nvPicPr>
          <p:cNvPr id="463" name="Google Shape;463;p38"/>
          <p:cNvPicPr preferRelativeResize="0"/>
          <p:nvPr/>
        </p:nvPicPr>
        <p:blipFill>
          <a:blip r:embed="rId5">
            <a:alphaModFix/>
          </a:blip>
          <a:stretch>
            <a:fillRect/>
          </a:stretch>
        </p:blipFill>
        <p:spPr>
          <a:xfrm>
            <a:off x="5777526" y="1839326"/>
            <a:ext cx="3277075" cy="3532625"/>
          </a:xfrm>
          <a:prstGeom prst="rect">
            <a:avLst/>
          </a:prstGeom>
          <a:noFill/>
          <a:ln>
            <a:noFill/>
          </a:ln>
        </p:spPr>
      </p:pic>
      <p:cxnSp>
        <p:nvCxnSpPr>
          <p:cNvPr id="464" name="Google Shape;464;p38"/>
          <p:cNvCxnSpPr/>
          <p:nvPr/>
        </p:nvCxnSpPr>
        <p:spPr>
          <a:xfrm>
            <a:off x="4349875" y="1399725"/>
            <a:ext cx="40200" cy="45609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38"/>
          <p:cNvCxnSpPr/>
          <p:nvPr/>
        </p:nvCxnSpPr>
        <p:spPr>
          <a:xfrm>
            <a:off x="60275" y="3379525"/>
            <a:ext cx="4309800" cy="40200"/>
          </a:xfrm>
          <a:prstGeom prst="straightConnector1">
            <a:avLst/>
          </a:prstGeom>
          <a:noFill/>
          <a:ln w="9525" cap="flat" cmpd="sng">
            <a:solidFill>
              <a:schemeClr val="dk2"/>
            </a:solidFill>
            <a:prstDash val="solid"/>
            <a:round/>
            <a:headEnd type="none" w="med" len="med"/>
            <a:tailEnd type="none" w="med" len="med"/>
          </a:ln>
        </p:spPr>
      </p:cxnSp>
      <p:sp>
        <p:nvSpPr>
          <p:cNvPr id="466" name="Google Shape;466;p38"/>
          <p:cNvSpPr txBox="1"/>
          <p:nvPr/>
        </p:nvSpPr>
        <p:spPr>
          <a:xfrm>
            <a:off x="28425" y="1320100"/>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1</a:t>
            </a:r>
            <a:endParaRPr sz="1400"/>
          </a:p>
        </p:txBody>
      </p:sp>
      <p:sp>
        <p:nvSpPr>
          <p:cNvPr id="467" name="Google Shape;467;p38"/>
          <p:cNvSpPr txBox="1"/>
          <p:nvPr/>
        </p:nvSpPr>
        <p:spPr>
          <a:xfrm>
            <a:off x="54400" y="3788950"/>
            <a:ext cx="1812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2</a:t>
            </a:r>
            <a:endParaRPr sz="1400"/>
          </a:p>
        </p:txBody>
      </p:sp>
      <p:sp>
        <p:nvSpPr>
          <p:cNvPr id="468" name="Google Shape;468;p38"/>
          <p:cNvSpPr txBox="1"/>
          <p:nvPr/>
        </p:nvSpPr>
        <p:spPr>
          <a:xfrm>
            <a:off x="4384175" y="1321825"/>
            <a:ext cx="2109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3</a:t>
            </a:r>
            <a:endParaRPr sz="1400"/>
          </a:p>
        </p:txBody>
      </p:sp>
      <p:sp>
        <p:nvSpPr>
          <p:cNvPr id="469" name="Google Shape;469;p38"/>
          <p:cNvSpPr txBox="1"/>
          <p:nvPr/>
        </p:nvSpPr>
        <p:spPr>
          <a:xfrm>
            <a:off x="217225" y="3823451"/>
            <a:ext cx="1818600" cy="16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RNA Velocity can orient a lineage tree without prior knowledge of the developmental process</a:t>
            </a:r>
            <a:endParaRPr sz="1400"/>
          </a:p>
        </p:txBody>
      </p:sp>
      <p:sp>
        <p:nvSpPr>
          <p:cNvPr id="470" name="Google Shape;470;p38"/>
          <p:cNvSpPr txBox="1"/>
          <p:nvPr/>
        </p:nvSpPr>
        <p:spPr>
          <a:xfrm>
            <a:off x="3375400" y="2865875"/>
            <a:ext cx="7233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t>t-SNE</a:t>
            </a:r>
            <a:endParaRPr sz="1400"/>
          </a:p>
        </p:txBody>
      </p:sp>
      <p:sp>
        <p:nvSpPr>
          <p:cNvPr id="471" name="Google Shape;471;p38"/>
          <p:cNvSpPr/>
          <p:nvPr/>
        </p:nvSpPr>
        <p:spPr>
          <a:xfrm>
            <a:off x="49450"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2" name="Google Shape;472;p38"/>
          <p:cNvSpPr/>
          <p:nvPr/>
        </p:nvSpPr>
        <p:spPr>
          <a:xfrm>
            <a:off x="4458488" y="14295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3" name="Google Shape;473;p38"/>
          <p:cNvSpPr/>
          <p:nvPr/>
        </p:nvSpPr>
        <p:spPr>
          <a:xfrm>
            <a:off x="354250" y="1734325"/>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4" name="Google Shape;474;p38"/>
          <p:cNvSpPr/>
          <p:nvPr/>
        </p:nvSpPr>
        <p:spPr>
          <a:xfrm>
            <a:off x="100800" y="3897250"/>
            <a:ext cx="210900" cy="23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475" name="Google Shape;475;p38"/>
          <p:cNvSpPr/>
          <p:nvPr/>
        </p:nvSpPr>
        <p:spPr>
          <a:xfrm>
            <a:off x="5543550" y="1965325"/>
            <a:ext cx="310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476" name="Google Shape;476;p38"/>
          <p:cNvPicPr preferRelativeResize="0"/>
          <p:nvPr/>
        </p:nvPicPr>
        <p:blipFill>
          <a:blip r:embed="rId6">
            <a:alphaModFix/>
          </a:blip>
          <a:stretch>
            <a:fillRect/>
          </a:stretch>
        </p:blipFill>
        <p:spPr>
          <a:xfrm>
            <a:off x="4482875" y="2443350"/>
            <a:ext cx="1201850" cy="2324568"/>
          </a:xfrm>
          <a:prstGeom prst="rect">
            <a:avLst/>
          </a:prstGeom>
          <a:noFill/>
          <a:ln>
            <a:noFill/>
          </a:ln>
        </p:spPr>
      </p:pic>
      <p:sp>
        <p:nvSpPr>
          <p:cNvPr id="477" name="Google Shape;477;p38"/>
          <p:cNvSpPr/>
          <p:nvPr/>
        </p:nvSpPr>
        <p:spPr>
          <a:xfrm>
            <a:off x="5543550" y="4466500"/>
            <a:ext cx="181200" cy="441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94491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9"/>
          <p:cNvSpPr txBox="1">
            <a:spLocks noGrp="1"/>
          </p:cNvSpPr>
          <p:nvPr>
            <p:ph type="title"/>
          </p:nvPr>
        </p:nvSpPr>
        <p:spPr>
          <a:xfrm>
            <a:off x="311700" y="7621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483" name="Google Shape;483;p39"/>
          <p:cNvSpPr txBox="1">
            <a:spLocks noGrp="1"/>
          </p:cNvSpPr>
          <p:nvPr>
            <p:ph type="body" idx="1"/>
          </p:nvPr>
        </p:nvSpPr>
        <p:spPr>
          <a:xfrm>
            <a:off x="311700" y="1140106"/>
            <a:ext cx="8520600" cy="3989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a:t>Reveals temporal dynamics of single-cell gene expression on a timescale of hours</a:t>
            </a:r>
            <a:endParaRPr lang="en-US" sz="2400" dirty="0">
              <a:cs typeface="Calibri"/>
            </a:endParaRPr>
          </a:p>
          <a:p>
            <a:pPr marL="457200" lvl="0" indent="-342900" algn="l" rtl="0">
              <a:spcBef>
                <a:spcPts val="0"/>
              </a:spcBef>
              <a:spcAft>
                <a:spcPts val="0"/>
              </a:spcAft>
              <a:buSzPts val="1800"/>
              <a:buChar char="-"/>
            </a:pPr>
            <a:r>
              <a:rPr lang="en" sz="2400"/>
              <a:t>Matches the unfolding of developmental, regenerative and reactive processes in both human and other mammals</a:t>
            </a:r>
            <a:endParaRPr sz="2400" dirty="0">
              <a:cs typeface="Calibri"/>
            </a:endParaRPr>
          </a:p>
          <a:p>
            <a:pPr marL="457200" lvl="0" indent="-342900" algn="l" rtl="0">
              <a:spcBef>
                <a:spcPts val="0"/>
              </a:spcBef>
              <a:spcAft>
                <a:spcPts val="0"/>
              </a:spcAft>
              <a:buSzPts val="1800"/>
              <a:buChar char="-"/>
            </a:pPr>
            <a:r>
              <a:rPr lang="en" sz="2400"/>
              <a:t>Can be used to model commitment, fate choice and precise kinetics of transcription in vivo</a:t>
            </a:r>
            <a:endParaRPr sz="2400" dirty="0">
              <a:cs typeface="Calibri"/>
            </a:endParaRPr>
          </a:p>
          <a:p>
            <a:pPr>
              <a:buChar char="-"/>
            </a:pPr>
            <a:r>
              <a:rPr lang="en" sz="2400"/>
              <a:t>Can be used to estimate cellular state 2.5-3.8 hours into the future </a:t>
            </a:r>
            <a:endParaRPr sz="2400" dirty="0">
              <a:cs typeface="Calibri"/>
            </a:endParaRPr>
          </a:p>
          <a:p>
            <a:pPr marL="0" lvl="0" indent="0" algn="l" rtl="0">
              <a:spcBef>
                <a:spcPts val="1600"/>
              </a:spcBef>
              <a:spcAft>
                <a:spcPts val="0"/>
              </a:spcAft>
              <a:buNone/>
            </a:pPr>
            <a:endParaRPr sz="2400" dirty="0">
              <a:cs typeface="Calibri"/>
            </a:endParaRPr>
          </a:p>
          <a:p>
            <a:pPr marL="457200" lvl="0" indent="-342900" algn="l" rtl="0">
              <a:spcBef>
                <a:spcPts val="1600"/>
              </a:spcBef>
              <a:spcAft>
                <a:spcPts val="0"/>
              </a:spcAft>
              <a:buSzPts val="1800"/>
              <a:buChar char="-"/>
            </a:pPr>
            <a:r>
              <a:rPr lang="en" sz="2400"/>
              <a:t>Doesn’t work on some models of differentiation (such as in vitro differentiation, which is over several weeks)</a:t>
            </a:r>
            <a:endParaRPr sz="2400" dirty="0">
              <a:cs typeface="Calibri"/>
            </a:endParaRPr>
          </a:p>
          <a:p>
            <a:pPr marL="457200" lvl="0" indent="-342900" algn="l" rtl="0">
              <a:spcBef>
                <a:spcPts val="0"/>
              </a:spcBef>
              <a:spcAft>
                <a:spcPts val="0"/>
              </a:spcAft>
              <a:buSzPts val="1800"/>
              <a:buChar char="-"/>
            </a:pPr>
            <a:r>
              <a:rPr lang="en" sz="2400"/>
              <a:t>The exact time-points of when you take your samples becomes incredibly important</a:t>
            </a:r>
            <a:endParaRPr sz="2400" dirty="0">
              <a:cs typeface="Calibri"/>
            </a:endParaRPr>
          </a:p>
          <a:p>
            <a:pPr marL="457200" lvl="0" indent="-342900" algn="l" rtl="0">
              <a:spcBef>
                <a:spcPts val="0"/>
              </a:spcBef>
              <a:spcAft>
                <a:spcPts val="0"/>
              </a:spcAft>
              <a:buSzPts val="1800"/>
              <a:buChar char="-"/>
            </a:pPr>
            <a:r>
              <a:rPr lang="en" sz="2400"/>
              <a:t>Genetic variation within sampling</a:t>
            </a:r>
            <a:endParaRPr sz="2400" dirty="0">
              <a:cs typeface="Calibri"/>
            </a:endParaRPr>
          </a:p>
        </p:txBody>
      </p:sp>
      <p:sp>
        <p:nvSpPr>
          <p:cNvPr id="484" name="Google Shape;484;p39"/>
          <p:cNvSpPr txBox="1">
            <a:spLocks noGrp="1"/>
          </p:cNvSpPr>
          <p:nvPr>
            <p:ph type="title"/>
          </p:nvPr>
        </p:nvSpPr>
        <p:spPr>
          <a:xfrm>
            <a:off x="311700" y="415973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Issues</a:t>
            </a:r>
            <a:endParaRPr/>
          </a:p>
        </p:txBody>
      </p:sp>
    </p:spTree>
    <p:extLst>
      <p:ext uri="{BB962C8B-B14F-4D97-AF65-F5344CB8AC3E}">
        <p14:creationId xmlns:p14="http://schemas.microsoft.com/office/powerpoint/2010/main" val="26866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672CD2-6130-4BB0-A0F5-D89DC442437A}"/>
              </a:ext>
            </a:extLst>
          </p:cNvPr>
          <p:cNvSpPr>
            <a:spLocks noGrp="1" noChangeArrowheads="1"/>
          </p:cNvSpPr>
          <p:nvPr/>
        </p:nvSpPr>
        <p:spPr>
          <a:xfrm>
            <a:off x="48205" y="301625"/>
            <a:ext cx="9070975" cy="1262063"/>
          </a:xfrm>
          <a:prstGeom prst="rect">
            <a:avLst/>
          </a:prstGeom>
        </p:spPr>
        <p:txBody>
          <a:bodyPr vert="horz" lIns="91440" tIns="39116" rIns="91440" bIns="45720" rtlCol="0" anchor="b">
            <a:normAutofit/>
          </a:bodyPr>
          <a:lstStyle>
            <a:lvl1pPr algn="l" defTabSz="1007943" rtl="0" eaLnBrk="1" latinLnBrk="0" hangingPunct="1">
              <a:lnSpc>
                <a:spcPct val="85000"/>
              </a:lnSpc>
              <a:spcBef>
                <a:spcPct val="0"/>
              </a:spcBef>
              <a:buNone/>
              <a:defRPr sz="5300" kern="1200" spc="-55" baseline="0">
                <a:solidFill>
                  <a:schemeClr val="tx1">
                    <a:lumMod val="75000"/>
                    <a:lumOff val="25000"/>
                  </a:schemeClr>
                </a:solidFill>
                <a:latin typeface="+mj-lt"/>
                <a:ea typeface="+mj-ea"/>
                <a:cs typeface="+mj-cs"/>
              </a:defRPr>
            </a:lvl1pPr>
          </a:lstStyle>
          <a:p>
            <a:pPr eaLnBrk="1">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a:t>PAGA (Partition-based graph abstraction)</a:t>
            </a:r>
          </a:p>
        </p:txBody>
      </p:sp>
      <p:sp>
        <p:nvSpPr>
          <p:cNvPr id="5" name="Rectangle 4">
            <a:extLst>
              <a:ext uri="{FF2B5EF4-FFF2-40B4-BE49-F238E27FC236}">
                <a16:creationId xmlns:a16="http://schemas.microsoft.com/office/drawing/2014/main" id="{D0C94E9D-C5BA-4111-9BB3-9A820046F5A3}"/>
              </a:ext>
            </a:extLst>
          </p:cNvPr>
          <p:cNvSpPr>
            <a:spLocks noGrp="1" noChangeArrowheads="1"/>
          </p:cNvSpPr>
          <p:nvPr/>
        </p:nvSpPr>
        <p:spPr>
          <a:xfrm>
            <a:off x="48205" y="1918683"/>
            <a:ext cx="9070975" cy="6551613"/>
          </a:xfrm>
          <a:prstGeom prst="rect">
            <a:avLst/>
          </a:prstGeom>
        </p:spPr>
        <p:txBody>
          <a:bodyPr vert="horz" lIns="0" tIns="17780" rIns="0" bIns="45720" rtlCol="0">
            <a:normAutofit/>
          </a:bodyPr>
          <a:lstStyle>
            <a:lvl1pPr marL="100794" indent="-100794" algn="l" defTabSz="1007943" rtl="0" eaLnBrk="1" latinLnBrk="0" hangingPunct="1">
              <a:lnSpc>
                <a:spcPct val="90000"/>
              </a:lnSpc>
              <a:spcBef>
                <a:spcPts val="1323"/>
              </a:spcBef>
              <a:spcAft>
                <a:spcPts val="220"/>
              </a:spcAft>
              <a:buClr>
                <a:schemeClr val="accent1"/>
              </a:buClr>
              <a:buSzPct val="100000"/>
              <a:buFont typeface="Calibri" panose="020F0502020204030204" pitchFamily="34" charset="0"/>
              <a:buChar char=" "/>
              <a:defRPr sz="2200" kern="1200">
                <a:solidFill>
                  <a:schemeClr val="tx1">
                    <a:lumMod val="75000"/>
                    <a:lumOff val="25000"/>
                  </a:schemeClr>
                </a:solidFill>
                <a:latin typeface="+mn-lt"/>
                <a:ea typeface="+mn-ea"/>
                <a:cs typeface="+mn-cs"/>
              </a:defRPr>
            </a:lvl1pPr>
            <a:lvl2pPr marL="423336" indent="-201589" algn="l" defTabSz="1007943" rtl="0" eaLnBrk="1" latinLnBrk="0" hangingPunct="1">
              <a:lnSpc>
                <a:spcPct val="90000"/>
              </a:lnSpc>
              <a:spcBef>
                <a:spcPts val="220"/>
              </a:spcBef>
              <a:spcAft>
                <a:spcPts val="441"/>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624925"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3pPr>
            <a:lvl4pPr marL="826513"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4pPr>
            <a:lvl5pPr marL="1028102" indent="-201589"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5pPr>
            <a:lvl6pPr marL="121253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43299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65345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873910" indent="-251986" algn="l" defTabSz="1007943" rtl="0" eaLnBrk="1" latinLnBrk="0" hangingPunct="1">
              <a:lnSpc>
                <a:spcPct val="90000"/>
              </a:lnSpc>
              <a:spcBef>
                <a:spcPts val="220"/>
              </a:spcBef>
              <a:spcAft>
                <a:spcPts val="441"/>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31800" indent="-323850" eaLnBrk="1">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2000"/>
              <a:t>Current computational approaches for scRNA-seq:</a:t>
            </a:r>
          </a:p>
          <a:p>
            <a:pPr marL="863600" lvl="1" indent="-323850" eaLnBrk="1">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800" b="1"/>
              <a:t>Clustering</a:t>
            </a:r>
            <a:r>
              <a:rPr lang="en-US" altLang="en-US" sz="1800"/>
              <a:t>: assumes that data is composed of biologically distinct groups such as discrete cell types or states and labels these with a discrete variable</a:t>
            </a:r>
          </a:p>
          <a:p>
            <a:pPr marL="863600" lvl="1" indent="-323850" eaLnBrk="1">
              <a:buSzPct val="75000"/>
              <a:buFont typeface="Symbol" panose="05050102010706020507"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1800" b="1"/>
              <a:t>Inferring pseudotemporal orderings or trajectories of cells</a:t>
            </a:r>
            <a:r>
              <a:rPr lang="en-US" altLang="en-US" sz="1800"/>
              <a:t>: assumes that data lie on a connected manifold and labels cells with a continuous variable</a:t>
            </a:r>
          </a:p>
          <a:p>
            <a:pPr marL="431800" indent="-323850" eaLnBrk="1">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2000"/>
              <a:t>PAGA is a statistical model for the connectivity of groups of cells whose nodes correspond to cell groups and whose edge weights quantify the connectivity between groups. Groups are connected if their number of inter-edges exceeds a fraction of the number of inter-edges expected under random assignment.</a:t>
            </a:r>
          </a:p>
          <a:p>
            <a:pPr marL="431800" indent="-323850" eaLnBrk="1">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2000"/>
              <a:t>By quantifying the connectivity of partitions (groups, clusters) of the single-cell graph, PAGA generates a much simpler abstracted graph (PAGA graph) of partitions</a:t>
            </a:r>
          </a:p>
          <a:p>
            <a:pPr marL="431800" indent="-323850" eaLnBrk="1">
              <a:buSzPct val="45000"/>
              <a:buFont typeface="Wingdings" panose="05000000000000000000" pitchFamily="2"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r>
              <a:rPr lang="en-US" altLang="en-US" sz="2000"/>
              <a:t>By averaging over single-cell paths, it becomes possible to trace a putative biological process from a progenitor to fates</a:t>
            </a:r>
          </a:p>
          <a:p>
            <a:pPr marL="431800" indent="-323850" eaLnBrk="1">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pPr>
            <a:endParaRPr lang="en-US" altLang="en-US"/>
          </a:p>
        </p:txBody>
      </p:sp>
    </p:spTree>
    <p:extLst>
      <p:ext uri="{BB962C8B-B14F-4D97-AF65-F5344CB8AC3E}">
        <p14:creationId xmlns:p14="http://schemas.microsoft.com/office/powerpoint/2010/main" val="3430310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1307-CF75-42BC-9BAF-8F312C071039}"/>
              </a:ext>
            </a:extLst>
          </p:cNvPr>
          <p:cNvSpPr>
            <a:spLocks noGrp="1"/>
          </p:cNvSpPr>
          <p:nvPr>
            <p:ph type="title"/>
          </p:nvPr>
        </p:nvSpPr>
        <p:spPr/>
        <p:txBody>
          <a:bodyPr/>
          <a:lstStyle/>
          <a:p>
            <a:r>
              <a:rPr lang="en-US">
                <a:cs typeface="Calibri Light"/>
              </a:rPr>
              <a:t>Partition-based graph abstraction (PAGA)</a:t>
            </a:r>
            <a:endParaRPr lang="en-US"/>
          </a:p>
        </p:txBody>
      </p:sp>
      <p:sp>
        <p:nvSpPr>
          <p:cNvPr id="3" name="Content Placeholder 2">
            <a:extLst>
              <a:ext uri="{FF2B5EF4-FFF2-40B4-BE49-F238E27FC236}">
                <a16:creationId xmlns:a16="http://schemas.microsoft.com/office/drawing/2014/main" id="{1AD4BD0D-D388-4A61-A4E8-52CFBE781805}"/>
              </a:ext>
            </a:extLst>
          </p:cNvPr>
          <p:cNvSpPr>
            <a:spLocks noGrp="1"/>
          </p:cNvSpPr>
          <p:nvPr>
            <p:ph idx="1"/>
          </p:nvPr>
        </p:nvSpPr>
        <p:spPr/>
        <p:txBody>
          <a:bodyPr vert="horz" lIns="68580" tIns="34290" rIns="68580" bIns="34290" rtlCol="0" anchor="t">
            <a:normAutofit/>
          </a:bodyPr>
          <a:lstStyle/>
          <a:p>
            <a:r>
              <a:rPr lang="en-US" sz="2800">
                <a:cs typeface="Calibri"/>
              </a:rPr>
              <a:t>PAGA generates graph-like maps of cells that preserve both the continuous and disconnected structure in single cell mRNA-seq data, reconciling clustering and pseudotemporal ordering algorithms</a:t>
            </a:r>
          </a:p>
        </p:txBody>
      </p:sp>
      <p:pic>
        <p:nvPicPr>
          <p:cNvPr id="4" name="Picture 4" descr="A close up of a map&#10;&#10;Description generated with high confidence">
            <a:extLst>
              <a:ext uri="{FF2B5EF4-FFF2-40B4-BE49-F238E27FC236}">
                <a16:creationId xmlns:a16="http://schemas.microsoft.com/office/drawing/2014/main" id="{ED323C52-6B25-4C1B-87B1-781EFE13E240}"/>
              </a:ext>
            </a:extLst>
          </p:cNvPr>
          <p:cNvPicPr>
            <a:picLocks noChangeAspect="1"/>
          </p:cNvPicPr>
          <p:nvPr/>
        </p:nvPicPr>
        <p:blipFill>
          <a:blip r:embed="rId3"/>
          <a:stretch>
            <a:fillRect/>
          </a:stretch>
        </p:blipFill>
        <p:spPr>
          <a:xfrm>
            <a:off x="1458355" y="3460115"/>
            <a:ext cx="6273010" cy="2692796"/>
          </a:xfrm>
          <a:prstGeom prst="rect">
            <a:avLst/>
          </a:prstGeom>
        </p:spPr>
      </p:pic>
      <p:sp>
        <p:nvSpPr>
          <p:cNvPr id="6" name="TextBox 5">
            <a:extLst>
              <a:ext uri="{FF2B5EF4-FFF2-40B4-BE49-F238E27FC236}">
                <a16:creationId xmlns:a16="http://schemas.microsoft.com/office/drawing/2014/main" id="{E909F440-52A9-4C70-849A-11F49707516B}"/>
              </a:ext>
            </a:extLst>
          </p:cNvPr>
          <p:cNvSpPr txBox="1"/>
          <p:nvPr/>
        </p:nvSpPr>
        <p:spPr>
          <a:xfrm>
            <a:off x="1837549" y="6512335"/>
            <a:ext cx="5514622" cy="30008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750" dirty="0"/>
              <a:t>F. A. Wolf et al., Graph abstraction reconciles clustering with trajectory inference through a topology preserving map of single cells. bioRxiv 208819 [Preprint]. 25 October 2017.</a:t>
            </a:r>
          </a:p>
        </p:txBody>
      </p:sp>
    </p:spTree>
    <p:extLst>
      <p:ext uri="{BB962C8B-B14F-4D97-AF65-F5344CB8AC3E}">
        <p14:creationId xmlns:p14="http://schemas.microsoft.com/office/powerpoint/2010/main" val="369621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10FDA1C2-114A-434A-999A-B50F39537791}"/>
              </a:ext>
            </a:extLst>
          </p:cNvPr>
          <p:cNvPicPr>
            <a:picLocks noChangeAspect="1"/>
          </p:cNvPicPr>
          <p:nvPr/>
        </p:nvPicPr>
        <p:blipFill>
          <a:blip r:embed="rId2"/>
          <a:stretch>
            <a:fillRect/>
          </a:stretch>
        </p:blipFill>
        <p:spPr>
          <a:xfrm>
            <a:off x="1326629" y="793296"/>
            <a:ext cx="6790543" cy="5440046"/>
          </a:xfrm>
          <a:prstGeom prst="rect">
            <a:avLst/>
          </a:prstGeom>
        </p:spPr>
      </p:pic>
    </p:spTree>
    <p:extLst>
      <p:ext uri="{BB962C8B-B14F-4D97-AF65-F5344CB8AC3E}">
        <p14:creationId xmlns:p14="http://schemas.microsoft.com/office/powerpoint/2010/main" val="386662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9B298A1E-FE29-4A98-8BEC-2B9301FF7A5A}"/>
              </a:ext>
            </a:extLst>
          </p:cNvPr>
          <p:cNvPicPr>
            <a:picLocks noChangeAspect="1"/>
          </p:cNvPicPr>
          <p:nvPr/>
        </p:nvPicPr>
        <p:blipFill>
          <a:blip r:embed="rId2"/>
          <a:stretch>
            <a:fillRect/>
          </a:stretch>
        </p:blipFill>
        <p:spPr>
          <a:xfrm>
            <a:off x="1907499" y="58770"/>
            <a:ext cx="5638175" cy="4388878"/>
          </a:xfrm>
          <a:prstGeom prst="rect">
            <a:avLst/>
          </a:prstGeom>
        </p:spPr>
      </p:pic>
      <p:sp>
        <p:nvSpPr>
          <p:cNvPr id="4" name="TextBox 3">
            <a:extLst>
              <a:ext uri="{FF2B5EF4-FFF2-40B4-BE49-F238E27FC236}">
                <a16:creationId xmlns:a16="http://schemas.microsoft.com/office/drawing/2014/main" id="{56453183-3533-418B-BB4E-A92D189858B6}"/>
              </a:ext>
            </a:extLst>
          </p:cNvPr>
          <p:cNvSpPr txBox="1"/>
          <p:nvPr/>
        </p:nvSpPr>
        <p:spPr>
          <a:xfrm>
            <a:off x="1021205" y="4512039"/>
            <a:ext cx="7401392"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404040"/>
                </a:solidFill>
                <a:latin typeface="Lato"/>
              </a:rPr>
              <a:t>At the most basic level, an </a:t>
            </a:r>
            <a:r>
              <a:rPr lang="en-US" sz="1600" dirty="0">
                <a:solidFill>
                  <a:srgbClr val="9B59B6"/>
                </a:solidFill>
                <a:latin typeface="Lato"/>
                <a:hlinkClick r:id="rId3" tooltip="(in anndata v0.6.17+16.g9335e10)"/>
              </a:rPr>
              <a:t>AnnData</a:t>
            </a:r>
            <a:r>
              <a:rPr lang="en-US" sz="1600" dirty="0">
                <a:solidFill>
                  <a:srgbClr val="404040"/>
                </a:solidFill>
                <a:latin typeface="Lato"/>
              </a:rPr>
              <a:t> object </a:t>
            </a:r>
            <a:r>
              <a:rPr lang="en-US" sz="1600" err="1"/>
              <a:t>adata</a:t>
            </a:r>
            <a:r>
              <a:rPr lang="en-US" sz="1600" dirty="0">
                <a:solidFill>
                  <a:srgbClr val="404040"/>
                </a:solidFill>
                <a:latin typeface="Lato"/>
              </a:rPr>
              <a:t> stores a data matrix (</a:t>
            </a:r>
            <a:r>
              <a:rPr lang="en-US" sz="1600" err="1"/>
              <a:t>adata.X</a:t>
            </a:r>
            <a:r>
              <a:rPr lang="en-US" sz="1600" dirty="0">
                <a:solidFill>
                  <a:srgbClr val="404040"/>
                </a:solidFill>
                <a:latin typeface="Lato"/>
              </a:rPr>
              <a:t>), </a:t>
            </a:r>
            <a:r>
              <a:rPr lang="en-US" sz="1600" err="1">
                <a:solidFill>
                  <a:srgbClr val="404040"/>
                </a:solidFill>
                <a:latin typeface="Lato"/>
              </a:rPr>
              <a:t>dataframe</a:t>
            </a:r>
            <a:r>
              <a:rPr lang="en-US" sz="1600" dirty="0">
                <a:solidFill>
                  <a:srgbClr val="404040"/>
                </a:solidFill>
                <a:latin typeface="Lato"/>
              </a:rPr>
              <a:t>-like annotation of observations (</a:t>
            </a:r>
            <a:r>
              <a:rPr lang="en-US" sz="1600" err="1"/>
              <a:t>adata.obs</a:t>
            </a:r>
            <a:r>
              <a:rPr lang="en-US" sz="1600" dirty="0">
                <a:solidFill>
                  <a:srgbClr val="404040"/>
                </a:solidFill>
                <a:latin typeface="Lato"/>
              </a:rPr>
              <a:t>) and variables (</a:t>
            </a:r>
            <a:r>
              <a:rPr lang="en-US" sz="1600" err="1"/>
              <a:t>adata.var</a:t>
            </a:r>
            <a:r>
              <a:rPr lang="en-US" sz="1600" dirty="0">
                <a:solidFill>
                  <a:srgbClr val="404040"/>
                </a:solidFill>
                <a:latin typeface="Lato"/>
              </a:rPr>
              <a:t>) and unstructured </a:t>
            </a:r>
            <a:r>
              <a:rPr lang="en-US" sz="1600" err="1">
                <a:solidFill>
                  <a:srgbClr val="404040"/>
                </a:solidFill>
                <a:latin typeface="Lato"/>
              </a:rPr>
              <a:t>dict</a:t>
            </a:r>
            <a:r>
              <a:rPr lang="en-US" sz="1600" dirty="0">
                <a:solidFill>
                  <a:srgbClr val="404040"/>
                </a:solidFill>
                <a:latin typeface="Lato"/>
              </a:rPr>
              <a:t>-like annotation (</a:t>
            </a:r>
            <a:r>
              <a:rPr lang="en-US" sz="1600" err="1"/>
              <a:t>adata.uns</a:t>
            </a:r>
            <a:r>
              <a:rPr lang="en-US" sz="1600" dirty="0">
                <a:solidFill>
                  <a:srgbClr val="404040"/>
                </a:solidFill>
                <a:latin typeface="Lato"/>
              </a:rPr>
              <a:t>). Values can be retrieved and appended via </a:t>
            </a:r>
            <a:r>
              <a:rPr lang="en-US" sz="1600" err="1"/>
              <a:t>adata.obs</a:t>
            </a:r>
            <a:r>
              <a:rPr lang="en-US" sz="1600" dirty="0"/>
              <a:t>['key1']</a:t>
            </a:r>
            <a:r>
              <a:rPr lang="en-US" sz="1600" dirty="0">
                <a:solidFill>
                  <a:srgbClr val="404040"/>
                </a:solidFill>
                <a:latin typeface="Lato"/>
              </a:rPr>
              <a:t> and </a:t>
            </a:r>
            <a:r>
              <a:rPr lang="en-US" sz="1600" err="1"/>
              <a:t>adata.var</a:t>
            </a:r>
            <a:r>
              <a:rPr lang="en-US" sz="1600" dirty="0"/>
              <a:t>['key2']</a:t>
            </a:r>
            <a:r>
              <a:rPr lang="en-US" sz="1600" dirty="0">
                <a:solidFill>
                  <a:srgbClr val="404040"/>
                </a:solidFill>
                <a:latin typeface="Lato"/>
              </a:rPr>
              <a:t>. Names of observations and variables can be accessed via </a:t>
            </a:r>
            <a:r>
              <a:rPr lang="en-US" sz="1600" err="1"/>
              <a:t>adata.obs_names</a:t>
            </a:r>
            <a:r>
              <a:rPr lang="en-US" sz="1600" dirty="0">
                <a:solidFill>
                  <a:srgbClr val="404040"/>
                </a:solidFill>
                <a:latin typeface="Lato"/>
              </a:rPr>
              <a:t> and </a:t>
            </a:r>
            <a:r>
              <a:rPr lang="en-US" sz="1600" err="1"/>
              <a:t>adata.var_names</a:t>
            </a:r>
            <a:r>
              <a:rPr lang="en-US" sz="1600" dirty="0">
                <a:solidFill>
                  <a:srgbClr val="404040"/>
                </a:solidFill>
                <a:latin typeface="Lato"/>
              </a:rPr>
              <a:t>, respectively. </a:t>
            </a:r>
            <a:r>
              <a:rPr lang="en-US" sz="1600" dirty="0">
                <a:solidFill>
                  <a:srgbClr val="9B59B6"/>
                </a:solidFill>
                <a:latin typeface="Lato"/>
                <a:hlinkClick r:id="rId3" tooltip="(in anndata v0.6.17+16.g9335e10)"/>
              </a:rPr>
              <a:t>AnnData</a:t>
            </a:r>
            <a:r>
              <a:rPr lang="en-US" sz="1600" dirty="0">
                <a:solidFill>
                  <a:srgbClr val="404040"/>
                </a:solidFill>
                <a:latin typeface="Lato"/>
              </a:rPr>
              <a:t> objects can be sliced like </a:t>
            </a:r>
            <a:r>
              <a:rPr lang="en-US" sz="1600" err="1">
                <a:solidFill>
                  <a:srgbClr val="404040"/>
                </a:solidFill>
                <a:latin typeface="Lato"/>
              </a:rPr>
              <a:t>dataframes</a:t>
            </a:r>
            <a:r>
              <a:rPr lang="en-US" sz="1600" dirty="0">
                <a:solidFill>
                  <a:srgbClr val="404040"/>
                </a:solidFill>
                <a:latin typeface="Lato"/>
              </a:rPr>
              <a:t>, for example, </a:t>
            </a:r>
            <a:r>
              <a:rPr lang="en-US" sz="1600" err="1"/>
              <a:t>adata_subset</a:t>
            </a:r>
            <a:r>
              <a:rPr lang="en-US" sz="1600" dirty="0"/>
              <a:t> = </a:t>
            </a:r>
            <a:r>
              <a:rPr lang="en-US" sz="1600" err="1"/>
              <a:t>adata</a:t>
            </a:r>
            <a:r>
              <a:rPr lang="en-US" sz="1600" dirty="0"/>
              <a:t>[:, </a:t>
            </a:r>
            <a:r>
              <a:rPr lang="en-US" sz="1600" err="1"/>
              <a:t>list_of_gene_names</a:t>
            </a:r>
            <a:r>
              <a:rPr lang="en-US" sz="1600" dirty="0"/>
              <a:t>]</a:t>
            </a:r>
            <a:r>
              <a:rPr lang="en-US" sz="1600" dirty="0">
                <a:solidFill>
                  <a:srgbClr val="404040"/>
                </a:solidFill>
                <a:latin typeface="Lato"/>
              </a:rPr>
              <a:t>. </a:t>
            </a:r>
            <a:endParaRPr lang="en-US" sz="1600" dirty="0">
              <a:cs typeface="Calibri"/>
            </a:endParaRPr>
          </a:p>
        </p:txBody>
      </p:sp>
      <p:sp>
        <p:nvSpPr>
          <p:cNvPr id="5" name="TextBox 4">
            <a:extLst>
              <a:ext uri="{FF2B5EF4-FFF2-40B4-BE49-F238E27FC236}">
                <a16:creationId xmlns:a16="http://schemas.microsoft.com/office/drawing/2014/main" id="{A308CB1E-7048-4E4D-8DBE-68E20D8E6CC7}"/>
              </a:ext>
            </a:extLst>
          </p:cNvPr>
          <p:cNvSpPr txBox="1"/>
          <p:nvPr/>
        </p:nvSpPr>
        <p:spPr>
          <a:xfrm>
            <a:off x="1021205" y="6423285"/>
            <a:ext cx="728896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http://falexwolf.de/blog/171223_AnnData_indexing_views_HDF5-backing/</a:t>
            </a:r>
          </a:p>
        </p:txBody>
      </p:sp>
    </p:spTree>
    <p:extLst>
      <p:ext uri="{BB962C8B-B14F-4D97-AF65-F5344CB8AC3E}">
        <p14:creationId xmlns:p14="http://schemas.microsoft.com/office/powerpoint/2010/main" val="116347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C3EB4AC9-4C4D-4F5F-97EA-D156FC67F32E}"/>
              </a:ext>
            </a:extLst>
          </p:cNvPr>
          <p:cNvPicPr>
            <a:picLocks noChangeAspect="1"/>
          </p:cNvPicPr>
          <p:nvPr/>
        </p:nvPicPr>
        <p:blipFill>
          <a:blip r:embed="rId2"/>
          <a:stretch>
            <a:fillRect/>
          </a:stretch>
        </p:blipFill>
        <p:spPr>
          <a:xfrm>
            <a:off x="539646" y="638722"/>
            <a:ext cx="8167764" cy="5299490"/>
          </a:xfrm>
          <a:prstGeom prst="rect">
            <a:avLst/>
          </a:prstGeom>
        </p:spPr>
      </p:pic>
    </p:spTree>
    <p:extLst>
      <p:ext uri="{BB962C8B-B14F-4D97-AF65-F5344CB8AC3E}">
        <p14:creationId xmlns:p14="http://schemas.microsoft.com/office/powerpoint/2010/main" val="326734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screenshot of a cell phone&#10;&#10;Description generated with very high confidence">
            <a:extLst>
              <a:ext uri="{FF2B5EF4-FFF2-40B4-BE49-F238E27FC236}">
                <a16:creationId xmlns:a16="http://schemas.microsoft.com/office/drawing/2014/main" id="{7479FDD6-7733-4E06-B9ED-801391A056C2}"/>
              </a:ext>
            </a:extLst>
          </p:cNvPr>
          <p:cNvPicPr>
            <a:picLocks noChangeAspect="1"/>
          </p:cNvPicPr>
          <p:nvPr/>
        </p:nvPicPr>
        <p:blipFill>
          <a:blip r:embed="rId2"/>
          <a:stretch>
            <a:fillRect/>
          </a:stretch>
        </p:blipFill>
        <p:spPr>
          <a:xfrm>
            <a:off x="474065" y="4943268"/>
            <a:ext cx="8214610" cy="1580939"/>
          </a:xfrm>
          <a:prstGeom prst="rect">
            <a:avLst/>
          </a:prstGeom>
        </p:spPr>
      </p:pic>
      <p:sp>
        <p:nvSpPr>
          <p:cNvPr id="6" name="TextBox 5">
            <a:extLst>
              <a:ext uri="{FF2B5EF4-FFF2-40B4-BE49-F238E27FC236}">
                <a16:creationId xmlns:a16="http://schemas.microsoft.com/office/drawing/2014/main" id="{C48A9D7A-9CC3-4ACB-9746-551D99839638}"/>
              </a:ext>
            </a:extLst>
          </p:cNvPr>
          <p:cNvSpPr txBox="1"/>
          <p:nvPr/>
        </p:nvSpPr>
        <p:spPr>
          <a:xfrm>
            <a:off x="946255" y="4371507"/>
            <a:ext cx="81509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https://support.10xgenomics.com/single-cell-gene-expression/datasets/</a:t>
            </a:r>
          </a:p>
        </p:txBody>
      </p:sp>
      <p:pic>
        <p:nvPicPr>
          <p:cNvPr id="3" name="Picture 3" descr="A close up of text on a white background&#10;&#10;Description generated with high confidence">
            <a:extLst>
              <a:ext uri="{FF2B5EF4-FFF2-40B4-BE49-F238E27FC236}">
                <a16:creationId xmlns:a16="http://schemas.microsoft.com/office/drawing/2014/main" id="{2BD7BC42-93DF-4A88-9DB5-2868679DFE18}"/>
              </a:ext>
            </a:extLst>
          </p:cNvPr>
          <p:cNvPicPr>
            <a:picLocks noChangeAspect="1"/>
          </p:cNvPicPr>
          <p:nvPr/>
        </p:nvPicPr>
        <p:blipFill>
          <a:blip r:embed="rId3"/>
          <a:stretch>
            <a:fillRect/>
          </a:stretch>
        </p:blipFill>
        <p:spPr>
          <a:xfrm>
            <a:off x="1926236" y="1629162"/>
            <a:ext cx="5122887" cy="2344247"/>
          </a:xfrm>
          <a:prstGeom prst="rect">
            <a:avLst/>
          </a:prstGeom>
        </p:spPr>
      </p:pic>
      <p:sp>
        <p:nvSpPr>
          <p:cNvPr id="5" name="Rectangle 4">
            <a:extLst>
              <a:ext uri="{FF2B5EF4-FFF2-40B4-BE49-F238E27FC236}">
                <a16:creationId xmlns:a16="http://schemas.microsoft.com/office/drawing/2014/main" id="{7C4EE9F8-A02B-4D8A-857C-90323DA59262}"/>
              </a:ext>
            </a:extLst>
          </p:cNvPr>
          <p:cNvSpPr/>
          <p:nvPr/>
        </p:nvSpPr>
        <p:spPr>
          <a:xfrm>
            <a:off x="6794292" y="1463415"/>
            <a:ext cx="324163" cy="4084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7" descr="A screenshot of a cell phone&#10;&#10;Description generated with high confidence">
            <a:extLst>
              <a:ext uri="{FF2B5EF4-FFF2-40B4-BE49-F238E27FC236}">
                <a16:creationId xmlns:a16="http://schemas.microsoft.com/office/drawing/2014/main" id="{C413469E-0C22-4359-9111-69950CE884C6}"/>
              </a:ext>
            </a:extLst>
          </p:cNvPr>
          <p:cNvPicPr>
            <a:picLocks noChangeAspect="1"/>
          </p:cNvPicPr>
          <p:nvPr/>
        </p:nvPicPr>
        <p:blipFill>
          <a:blip r:embed="rId4"/>
          <a:stretch>
            <a:fillRect/>
          </a:stretch>
        </p:blipFill>
        <p:spPr>
          <a:xfrm>
            <a:off x="2141719" y="344485"/>
            <a:ext cx="4701290" cy="1325332"/>
          </a:xfrm>
          <a:prstGeom prst="rect">
            <a:avLst/>
          </a:prstGeom>
        </p:spPr>
      </p:pic>
    </p:spTree>
    <p:extLst>
      <p:ext uri="{BB962C8B-B14F-4D97-AF65-F5344CB8AC3E}">
        <p14:creationId xmlns:p14="http://schemas.microsoft.com/office/powerpoint/2010/main" val="120862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523220"/>
          </a:xfrm>
          <a:prstGeom prst="rect">
            <a:avLst/>
          </a:prstGeom>
          <a:noFill/>
        </p:spPr>
        <p:txBody>
          <a:bodyPr wrap="square" rtlCol="0" anchor="t">
            <a:spAutoFit/>
          </a:bodyPr>
          <a:lstStyle/>
          <a:p>
            <a:r>
              <a:rPr lang="en-US" sz="2800"/>
              <a:t>Preprocessing: Filtering for high quality cells:</a:t>
            </a:r>
          </a:p>
        </p:txBody>
      </p:sp>
      <p:pic>
        <p:nvPicPr>
          <p:cNvPr id="2" name="Picture 5" descr="A screenshot of a cell phone&#10;&#10;Description generated with very high confidence">
            <a:extLst>
              <a:ext uri="{FF2B5EF4-FFF2-40B4-BE49-F238E27FC236}">
                <a16:creationId xmlns:a16="http://schemas.microsoft.com/office/drawing/2014/main" id="{CF2916F6-62AF-403E-BE1C-9A7E70D34199}"/>
              </a:ext>
            </a:extLst>
          </p:cNvPr>
          <p:cNvPicPr>
            <a:picLocks noChangeAspect="1"/>
          </p:cNvPicPr>
          <p:nvPr/>
        </p:nvPicPr>
        <p:blipFill>
          <a:blip r:embed="rId2"/>
          <a:stretch>
            <a:fillRect/>
          </a:stretch>
        </p:blipFill>
        <p:spPr>
          <a:xfrm>
            <a:off x="2741326" y="2036569"/>
            <a:ext cx="3661347" cy="3693640"/>
          </a:xfrm>
          <a:prstGeom prst="rect">
            <a:avLst/>
          </a:prstGeom>
        </p:spPr>
      </p:pic>
      <p:sp>
        <p:nvSpPr>
          <p:cNvPr id="9" name="TextBox 8">
            <a:extLst>
              <a:ext uri="{FF2B5EF4-FFF2-40B4-BE49-F238E27FC236}">
                <a16:creationId xmlns:a16="http://schemas.microsoft.com/office/drawing/2014/main" id="{4C596B0B-CFDB-4A9D-8B53-559E02690BD4}"/>
              </a:ext>
            </a:extLst>
          </p:cNvPr>
          <p:cNvSpPr txBox="1"/>
          <p:nvPr/>
        </p:nvSpPr>
        <p:spPr>
          <a:xfrm>
            <a:off x="112427" y="1326630"/>
            <a:ext cx="886293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Take a quick look at the genes with the highest fraction of counts in each cell, across all cells</a:t>
            </a:r>
          </a:p>
        </p:txBody>
      </p:sp>
    </p:spTree>
    <p:extLst>
      <p:ext uri="{BB962C8B-B14F-4D97-AF65-F5344CB8AC3E}">
        <p14:creationId xmlns:p14="http://schemas.microsoft.com/office/powerpoint/2010/main" val="2986597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11930</TotalTime>
  <Words>789</Words>
  <Application>Microsoft Office PowerPoint</Application>
  <PresentationFormat>On-screen Show (4:3)</PresentationFormat>
  <Paragraphs>125</Paragraphs>
  <Slides>43</Slides>
  <Notes>20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Single Cell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for variable genes to control the relationship between variability and average expression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Unspliced/Spliced model </vt:lpstr>
      <vt:lpstr>Unspliced/Spliced model </vt:lpstr>
      <vt:lpstr>Unspliced/Spliced model </vt:lpstr>
      <vt:lpstr>Unspliced/Spliced model </vt:lpstr>
      <vt:lpstr>Assumption: Time independent transcription, splicing, and degradation rates </vt:lpstr>
      <vt:lpstr>Circadian Cycle in Mouse Liver Demonstrates Model </vt:lpstr>
      <vt:lpstr>Fate Decisions of Major Neural Lineages</vt:lpstr>
      <vt:lpstr>Conclusions</vt:lpstr>
      <vt:lpstr>PowerPoint Presentation</vt:lpstr>
      <vt:lpstr>Partition-based graph abstraction (PAGA)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Cell Data Analysis </dc:title>
  <dc:creator>Emily Wheeler</dc:creator>
  <cp:lastModifiedBy>Robert Morey</cp:lastModifiedBy>
  <cp:revision>246</cp:revision>
  <dcterms:created xsi:type="dcterms:W3CDTF">2018-01-22T23:55:37Z</dcterms:created>
  <dcterms:modified xsi:type="dcterms:W3CDTF">2019-01-29T01:11:24Z</dcterms:modified>
</cp:coreProperties>
</file>